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499" r:id="rId2"/>
    <p:sldId id="331" r:id="rId3"/>
    <p:sldId id="340" r:id="rId4"/>
    <p:sldId id="341" r:id="rId5"/>
    <p:sldId id="495" r:id="rId6"/>
    <p:sldId id="342" r:id="rId7"/>
    <p:sldId id="496" r:id="rId8"/>
    <p:sldId id="343" r:id="rId9"/>
    <p:sldId id="338" r:id="rId10"/>
    <p:sldId id="500" r:id="rId11"/>
    <p:sldId id="503" r:id="rId12"/>
    <p:sldId id="264" r:id="rId13"/>
  </p:sldIdLst>
  <p:sldSz cx="12192000" cy="6858000"/>
  <p:notesSz cx="6858000" cy="9144000"/>
  <p:defaultTextStyle>
    <a:defPPr>
      <a:defRPr lang="en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157"/>
    <a:srgbClr val="16968B"/>
    <a:srgbClr val="FAF7F9"/>
    <a:srgbClr val="1E504F"/>
    <a:srgbClr val="FFC000"/>
    <a:srgbClr val="929000"/>
    <a:srgbClr val="0432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35" autoAdjust="0"/>
    <p:restoredTop sz="94521"/>
  </p:normalViewPr>
  <p:slideViewPr>
    <p:cSldViewPr snapToGrid="0">
      <p:cViewPr varScale="1">
        <p:scale>
          <a:sx n="115" d="100"/>
          <a:sy n="115" d="100"/>
        </p:scale>
        <p:origin x="144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376EF-F2D9-E745-8DFB-C989DB7F8DCF}" type="datetimeFigureOut">
              <a:rPr lang="en-GB" smtClean="0"/>
              <a:t>13/08/2024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D66F4-D475-A94A-B6BF-09132FD5B05F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548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>
            <a:extLst>
              <a:ext uri="{FF2B5EF4-FFF2-40B4-BE49-F238E27FC236}">
                <a16:creationId xmlns:a16="http://schemas.microsoft.com/office/drawing/2014/main" id="{AB9148A0-AB19-518C-BA71-B45BA7BB22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6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>
            <a:extLst>
              <a:ext uri="{FF2B5EF4-FFF2-40B4-BE49-F238E27FC236}">
                <a16:creationId xmlns:a16="http://schemas.microsoft.com/office/drawing/2014/main" id="{4ED6F320-98A4-FEC9-ABC6-E26C8C6B18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39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2">
            <a:extLst>
              <a:ext uri="{FF2B5EF4-FFF2-40B4-BE49-F238E27FC236}">
                <a16:creationId xmlns:a16="http://schemas.microsoft.com/office/drawing/2014/main" id="{954EE50F-771D-87C0-A19C-E622E6E277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58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8C0FE0-3566-C282-86F6-58659BB10A97}"/>
              </a:ext>
            </a:extLst>
          </p:cNvPr>
          <p:cNvSpPr/>
          <p:nvPr userDrawn="1"/>
        </p:nvSpPr>
        <p:spPr>
          <a:xfrm>
            <a:off x="1" y="5775767"/>
            <a:ext cx="12192000" cy="1082233"/>
          </a:xfrm>
          <a:prstGeom prst="rect">
            <a:avLst/>
          </a:prstGeom>
          <a:solidFill>
            <a:srgbClr val="003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B9279D-A08A-2DC0-A718-730A6223CC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74" t="84233" r="47928"/>
          <a:stretch/>
        </p:blipFill>
        <p:spPr>
          <a:xfrm>
            <a:off x="0" y="5775767"/>
            <a:ext cx="3981691" cy="10822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271586-E4B1-3F9D-E468-3F41D44266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6668" t="84233"/>
          <a:stretch/>
        </p:blipFill>
        <p:spPr>
          <a:xfrm>
            <a:off x="9225023" y="5775766"/>
            <a:ext cx="2770884" cy="108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15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35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4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claudiagomezprieto@gmail.c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60114D0-0EFB-DAE0-AEF7-934783A045E7}"/>
              </a:ext>
            </a:extLst>
          </p:cNvPr>
          <p:cNvSpPr txBox="1"/>
          <p:nvPr/>
        </p:nvSpPr>
        <p:spPr>
          <a:xfrm>
            <a:off x="385763" y="4029077"/>
            <a:ext cx="3729037" cy="389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930" b="1" dirty="0">
                <a:solidFill>
                  <a:srgbClr val="92D050"/>
                </a:solidFill>
              </a:rPr>
              <a:t>RANFÒ KARIYIB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039B2E-19E2-E49F-5806-4BAC5503E56D}"/>
              </a:ext>
            </a:extLst>
          </p:cNvPr>
          <p:cNvSpPr txBox="1"/>
          <p:nvPr/>
        </p:nvSpPr>
        <p:spPr>
          <a:xfrm>
            <a:off x="2955262" y="3400424"/>
            <a:ext cx="1759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>
                <a:solidFill>
                  <a:schemeClr val="bg1"/>
                </a:solidFill>
              </a:rPr>
              <a:t>(PEID)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229C31-9D25-4B23-26CA-1A194DD87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82" y="0"/>
            <a:ext cx="12192000" cy="6858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E74949B-4E47-F286-04C4-76101A524D48}"/>
              </a:ext>
            </a:extLst>
          </p:cNvPr>
          <p:cNvSpPr txBox="1"/>
          <p:nvPr/>
        </p:nvSpPr>
        <p:spPr>
          <a:xfrm>
            <a:off x="4415247" y="3518643"/>
            <a:ext cx="7525296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>
              <a:lnSpc>
                <a:spcPct val="110000"/>
              </a:lnSpc>
              <a:tabLst>
                <a:tab pos="215900" algn="l"/>
              </a:tabLst>
            </a:pP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lnSpc>
                <a:spcPct val="110000"/>
              </a:lnSpc>
              <a:tabLst>
                <a:tab pos="215900" algn="l"/>
              </a:tabLst>
            </a:pP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lnSpc>
                <a:spcPct val="110000"/>
              </a:lnSpc>
              <a:tabLst>
                <a:tab pos="215900" algn="l"/>
              </a:tabLst>
            </a:pP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 algn="r">
              <a:lnSpc>
                <a:spcPct val="110000"/>
              </a:lnSpc>
              <a:tabLst>
                <a:tab pos="215900" algn="l"/>
              </a:tabLst>
            </a:pPr>
            <a:r>
              <a:rPr lang="en-US" sz="28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</a:t>
            </a:r>
            <a:r>
              <a:rPr lang="en-US" sz="28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Claudia Gómez Prieto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5C64EC4-C8C4-4BBA-8BE6-8C2464E2B7A7}"/>
              </a:ext>
            </a:extLst>
          </p:cNvPr>
          <p:cNvSpPr/>
          <p:nvPr/>
        </p:nvSpPr>
        <p:spPr>
          <a:xfrm flipH="1">
            <a:off x="3948728" y="1059208"/>
            <a:ext cx="118872" cy="35394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EA45CA-7E5C-16CA-C375-186119A48B1F}"/>
              </a:ext>
            </a:extLst>
          </p:cNvPr>
          <p:cNvSpPr txBox="1"/>
          <p:nvPr/>
        </p:nvSpPr>
        <p:spPr>
          <a:xfrm>
            <a:off x="265589" y="4233213"/>
            <a:ext cx="3562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RANFÒ - KARAYIB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1F5B63-EF15-6216-A5E9-047D51BEC856}"/>
              </a:ext>
            </a:extLst>
          </p:cNvPr>
          <p:cNvSpPr txBox="1"/>
          <p:nvPr/>
        </p:nvSpPr>
        <p:spPr>
          <a:xfrm>
            <a:off x="-7782" y="995026"/>
            <a:ext cx="384790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FORTALECIMIENTO DE CAPACIDADES LOCALES Y COMUNITARIAS ANTE</a:t>
            </a:r>
          </a:p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DESASTRES NATURALES EN EL CARIBE  </a:t>
            </a:r>
          </a:p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PEIDS</a:t>
            </a:r>
          </a:p>
          <a:p>
            <a:pPr algn="r"/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AB7E4E3-6C3B-C4D3-6FC2-3F7A1F079F78}"/>
              </a:ext>
            </a:extLst>
          </p:cNvPr>
          <p:cNvSpPr txBox="1"/>
          <p:nvPr/>
        </p:nvSpPr>
        <p:spPr>
          <a:xfrm>
            <a:off x="4176201" y="1054429"/>
            <a:ext cx="7890261" cy="360098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marL="11113">
              <a:tabLst>
                <a:tab pos="215900" algn="l"/>
              </a:tabLst>
            </a:pP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CÓMO ABORDAR LAS MANIFESTACIONES PSICOLÓGICAS </a:t>
            </a:r>
          </a:p>
          <a:p>
            <a:pPr marL="11113">
              <a:tabLst>
                <a:tab pos="215900" algn="l"/>
              </a:tabLst>
            </a:pP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¿Qué hacer y qué no hacer?</a:t>
            </a:r>
          </a:p>
          <a:p>
            <a:pPr marL="11113">
              <a:tabLst>
                <a:tab pos="215900" algn="l"/>
              </a:tabLst>
            </a:pPr>
            <a:endParaRPr lang="es-AR" sz="26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tabLst>
                <a:tab pos="215900" algn="l"/>
              </a:tabLst>
            </a:pP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TO ADDRESS PSYCHOLOGICAL MANIFESTATIONS</a:t>
            </a:r>
          </a:p>
          <a:p>
            <a:pPr marL="11113">
              <a:tabLst>
                <a:tab pos="215900" algn="l"/>
              </a:tabLst>
            </a:pP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and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do?</a:t>
            </a:r>
          </a:p>
          <a:p>
            <a:pPr marL="11113">
              <a:tabLst>
                <a:tab pos="215900" algn="l"/>
              </a:tabLst>
            </a:pPr>
            <a:endParaRPr lang="es-AR" sz="26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tabLst>
                <a:tab pos="215900" algn="l"/>
              </a:tabLst>
            </a:pP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COMMENT TRAITER LES MANIFESTATIONS PSYCHOLOGIQUES</a:t>
            </a:r>
          </a:p>
          <a:p>
            <a:pPr marL="11113">
              <a:tabLst>
                <a:tab pos="215900" algn="l"/>
              </a:tabLst>
            </a:pP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faire et que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</a:t>
            </a:r>
            <a:r>
              <a:rPr lang="es-AR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faire?</a:t>
            </a:r>
          </a:p>
        </p:txBody>
      </p:sp>
    </p:spTree>
    <p:extLst>
      <p:ext uri="{BB962C8B-B14F-4D97-AF65-F5344CB8AC3E}">
        <p14:creationId xmlns:p14="http://schemas.microsoft.com/office/powerpoint/2010/main" val="2456472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CE10922-EEF2-F992-E988-0481CFCA65E3}"/>
              </a:ext>
            </a:extLst>
          </p:cNvPr>
          <p:cNvSpPr/>
          <p:nvPr/>
        </p:nvSpPr>
        <p:spPr>
          <a:xfrm>
            <a:off x="474563" y="968036"/>
            <a:ext cx="57757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002060"/>
                </a:solidFill>
                <a:cs typeface="Calibri" panose="020F0502020204030204" pitchFamily="34" charset="0"/>
              </a:rPr>
              <a:t>Servicios especializados son los únicos capacitados para atender el impacto psicológico.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002060"/>
                </a:solidFill>
                <a:cs typeface="Calibri" panose="020F0502020204030204" pitchFamily="34" charset="0"/>
              </a:rPr>
              <a:t>El trastorno de estrés postraumático es la afección más frecuente.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002060"/>
                </a:solidFill>
                <a:cs typeface="Calibri" panose="020F0502020204030204" pitchFamily="34" charset="0"/>
              </a:rPr>
              <a:t>En la emergencia es frecuente el estado de pánico colectivo.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002060"/>
                </a:solidFill>
                <a:cs typeface="Calibri" panose="020F0502020204030204" pitchFamily="34" charset="0"/>
              </a:rPr>
              <a:t>La atención durante la crisis requiere suministro de medicamentos.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002060"/>
                </a:solidFill>
                <a:cs typeface="Calibri" panose="020F0502020204030204" pitchFamily="34" charset="0"/>
              </a:rPr>
              <a:t>Violencia, agresividad y desborde emocional son las reacciones principales.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002060"/>
                </a:solidFill>
                <a:cs typeface="Calibri" panose="020F0502020204030204" pitchFamily="34" charset="0"/>
              </a:rPr>
              <a:t>La persona que NO se manifiesta, no necesita ayuda.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C56BFDE-D6B8-FE92-7749-05016D74A3C6}"/>
              </a:ext>
            </a:extLst>
          </p:cNvPr>
          <p:cNvSpPr txBox="1"/>
          <p:nvPr/>
        </p:nvSpPr>
        <p:spPr>
          <a:xfrm>
            <a:off x="6713316" y="968036"/>
            <a:ext cx="4896092" cy="4293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Specialized services are the only ones qualified to address psychological impact.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Post-traumatic stress disorder (PTSD) is the most common condition.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Collective panic is common in emergencies.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Crisis intervention requires medication administration.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Violence, aggression, and emotional overflow are the main reactions.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A person who does not manifest emotions does not need help.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FDD4D0D-C94A-6602-2DA9-3375F7340B04}"/>
              </a:ext>
            </a:extLst>
          </p:cNvPr>
          <p:cNvSpPr txBox="1"/>
          <p:nvPr/>
        </p:nvSpPr>
        <p:spPr>
          <a:xfrm>
            <a:off x="739041" y="134041"/>
            <a:ext cx="3859344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800" b="1" dirty="0">
                <a:solidFill>
                  <a:srgbClr val="002060"/>
                </a:solidFill>
              </a:rPr>
              <a:t>Mitos y creencias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8532394-4576-D55E-55BC-239A07DF9B8E}"/>
              </a:ext>
            </a:extLst>
          </p:cNvPr>
          <p:cNvSpPr txBox="1"/>
          <p:nvPr/>
        </p:nvSpPr>
        <p:spPr>
          <a:xfrm>
            <a:off x="7067517" y="149141"/>
            <a:ext cx="3859344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800" b="1" dirty="0" err="1">
                <a:solidFill>
                  <a:srgbClr val="002060"/>
                </a:solidFill>
              </a:rPr>
              <a:t>Myths</a:t>
            </a:r>
            <a:r>
              <a:rPr lang="es-AR" sz="2800" b="1" dirty="0">
                <a:solidFill>
                  <a:srgbClr val="002060"/>
                </a:solidFill>
              </a:rPr>
              <a:t> and </a:t>
            </a:r>
            <a:r>
              <a:rPr lang="es-AR" sz="2800" b="1" dirty="0" err="1">
                <a:solidFill>
                  <a:srgbClr val="002060"/>
                </a:solidFill>
              </a:rPr>
              <a:t>beliefs</a:t>
            </a:r>
            <a:endParaRPr lang="es-AR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630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54A5FEA-3982-ECD9-CAB5-2AD66E8CCEB9}"/>
              </a:ext>
            </a:extLst>
          </p:cNvPr>
          <p:cNvSpPr/>
          <p:nvPr/>
        </p:nvSpPr>
        <p:spPr>
          <a:xfrm>
            <a:off x="647872" y="1021361"/>
            <a:ext cx="5279252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asistencia inicial apunta a la recuperación de la capacidad de funcionamiento cotidiano.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F835670-0994-5F77-8373-9379BD7EB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159" y="316517"/>
            <a:ext cx="4247286" cy="1925437"/>
          </a:xfrm>
          <a:prstGeom prst="round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1475226-B07A-2107-EE9C-45C0088F87FA}"/>
              </a:ext>
            </a:extLst>
          </p:cNvPr>
          <p:cNvSpPr txBox="1"/>
          <p:nvPr/>
        </p:nvSpPr>
        <p:spPr>
          <a:xfrm>
            <a:off x="577164" y="4058574"/>
            <a:ext cx="49173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b="1" dirty="0">
                <a:solidFill>
                  <a:srgbClr val="FF0000"/>
                </a:solidFill>
              </a:rPr>
              <a:t>El apoyo comunitario y familiar es parte de la asistencia psicológica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91A2B87-BCF8-2400-5DD8-34DFB875E636}"/>
              </a:ext>
            </a:extLst>
          </p:cNvPr>
          <p:cNvSpPr/>
          <p:nvPr/>
        </p:nvSpPr>
        <p:spPr>
          <a:xfrm>
            <a:off x="577164" y="405376"/>
            <a:ext cx="5726376" cy="675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800" b="1" dirty="0">
                <a:solidFill>
                  <a:srgbClr val="002060"/>
                </a:solidFill>
                <a:cs typeface="Calibri" panose="020F0502020204030204" pitchFamily="34" charset="0"/>
              </a:rPr>
              <a:t>Atención del impacto psicológico</a:t>
            </a:r>
            <a:r>
              <a:rPr lang="es-AR" sz="2800" b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517BE3E-4DA5-516C-418B-E6F4EFCF0811}"/>
              </a:ext>
            </a:extLst>
          </p:cNvPr>
          <p:cNvSpPr txBox="1"/>
          <p:nvPr/>
        </p:nvSpPr>
        <p:spPr>
          <a:xfrm>
            <a:off x="647872" y="1975610"/>
            <a:ext cx="4517769" cy="1894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000" dirty="0">
                <a:solidFill>
                  <a:schemeClr val="tx2"/>
                </a:solidFill>
              </a:rPr>
              <a:t>Para ello se debe: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chemeClr val="tx2"/>
                </a:solidFill>
              </a:rPr>
              <a:t>Evaluar necesidades y recursos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chemeClr val="tx2"/>
                </a:solidFill>
              </a:rPr>
              <a:t>Identificar y reforzar las redes de sostén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3B4C613-7B7B-3616-288C-699F9B983414}"/>
              </a:ext>
            </a:extLst>
          </p:cNvPr>
          <p:cNvSpPr txBox="1"/>
          <p:nvPr/>
        </p:nvSpPr>
        <p:spPr>
          <a:xfrm>
            <a:off x="6071458" y="3049861"/>
            <a:ext cx="586516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Initial assistance aims at the recovery of daily functioning capacity. To achieve this, one should: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AR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</a:t>
            </a:r>
            <a:r>
              <a:rPr lang="es-AR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needs</a:t>
            </a:r>
            <a:r>
              <a:rPr lang="es-AR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AR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resources</a:t>
            </a:r>
            <a:r>
              <a:rPr lang="es-AR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AR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</a:t>
            </a:r>
            <a:r>
              <a:rPr lang="es-AR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AR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strengthen</a:t>
            </a:r>
            <a:r>
              <a:rPr lang="es-AR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</a:t>
            </a:r>
            <a:r>
              <a:rPr lang="es-AR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networks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F9B11DD-76DD-7BA4-0BBE-F6015C6DEA8F}"/>
              </a:ext>
            </a:extLst>
          </p:cNvPr>
          <p:cNvSpPr/>
          <p:nvPr/>
        </p:nvSpPr>
        <p:spPr>
          <a:xfrm>
            <a:off x="6071457" y="2330812"/>
            <a:ext cx="6206036" cy="676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800" b="1" dirty="0" err="1">
                <a:solidFill>
                  <a:srgbClr val="002060"/>
                </a:solidFill>
                <a:cs typeface="Calibri" panose="020F0502020204030204" pitchFamily="34" charset="0"/>
              </a:rPr>
              <a:t>Adressing</a:t>
            </a:r>
            <a:r>
              <a:rPr lang="es-AR" sz="28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800" b="1" dirty="0" err="1">
                <a:solidFill>
                  <a:srgbClr val="002060"/>
                </a:solidFill>
                <a:cs typeface="Calibri" panose="020F0502020204030204" pitchFamily="34" charset="0"/>
              </a:rPr>
              <a:t>psychological</a:t>
            </a:r>
            <a:r>
              <a:rPr lang="es-AR" sz="28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800" b="1" dirty="0" err="1">
                <a:solidFill>
                  <a:srgbClr val="002060"/>
                </a:solidFill>
                <a:cs typeface="Calibri" panose="020F0502020204030204" pitchFamily="34" charset="0"/>
              </a:rPr>
              <a:t>impact</a:t>
            </a:r>
            <a:endParaRPr lang="es-AR" sz="28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8881C31-7891-583A-7641-8693A8037AD9}"/>
              </a:ext>
            </a:extLst>
          </p:cNvPr>
          <p:cNvSpPr txBox="1"/>
          <p:nvPr/>
        </p:nvSpPr>
        <p:spPr>
          <a:xfrm>
            <a:off x="6096000" y="4766460"/>
            <a:ext cx="58651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Community and family support are part of psychological assistance</a:t>
            </a:r>
          </a:p>
        </p:txBody>
      </p:sp>
    </p:spTree>
    <p:extLst>
      <p:ext uri="{BB962C8B-B14F-4D97-AF65-F5344CB8AC3E}">
        <p14:creationId xmlns:p14="http://schemas.microsoft.com/office/powerpoint/2010/main" val="2488047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FA2EE93-4591-FFA8-A2D5-02EB9581C75B}"/>
              </a:ext>
            </a:extLst>
          </p:cNvPr>
          <p:cNvSpPr/>
          <p:nvPr/>
        </p:nvSpPr>
        <p:spPr>
          <a:xfrm>
            <a:off x="459650" y="1459646"/>
            <a:ext cx="584590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Exprese que “Estamos aquí para ayudarlo”.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Informe las tareas que se están realizando.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Pregunte si tiene algún familiar, amigo a quien contactar para que lo acompañe.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Escuche activamente, no interrumpa. Respete si la persona no desea hablar.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Use comunicación no verbal si su interlocutor no domina su idioma. No use modismos.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E3F31F8-F695-8832-329F-D69964C888EE}"/>
              </a:ext>
            </a:extLst>
          </p:cNvPr>
          <p:cNvSpPr/>
          <p:nvPr/>
        </p:nvSpPr>
        <p:spPr>
          <a:xfrm>
            <a:off x="554895" y="443886"/>
            <a:ext cx="53315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Pautas generales de actuación inicial con los damnificados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DF8CE1-6131-3648-218B-168A2CACFBC6}"/>
              </a:ext>
            </a:extLst>
          </p:cNvPr>
          <p:cNvSpPr txBox="1"/>
          <p:nvPr/>
        </p:nvSpPr>
        <p:spPr>
          <a:xfrm>
            <a:off x="6423099" y="1407534"/>
            <a:ext cx="545168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cs typeface="Calibri" panose="020F0502020204030204" pitchFamily="34" charset="0"/>
              </a:rPr>
              <a:t>Express that "We are here to help you"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cs typeface="Calibri" panose="020F0502020204030204" pitchFamily="34" charset="0"/>
              </a:rPr>
              <a:t>Keep informed about all tasks that are being carried out.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cs typeface="Calibri" panose="020F0502020204030204" pitchFamily="34" charset="0"/>
              </a:rPr>
              <a:t>Ask if they have any family or friends to contact for accompaniment.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cs typeface="Calibri" panose="020F0502020204030204" pitchFamily="34" charset="0"/>
              </a:rPr>
              <a:t>Listen actively; do not interrupt. Respect if the person does not wish to talk.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cs typeface="Calibri" panose="020F0502020204030204" pitchFamily="34" charset="0"/>
              </a:rPr>
              <a:t>Use non-verbal communication if your interlocutor does not speak your language. Avoid idioms.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90FCB07-D286-DE05-5136-ABD27FAAA2C0}"/>
              </a:ext>
            </a:extLst>
          </p:cNvPr>
          <p:cNvSpPr/>
          <p:nvPr/>
        </p:nvSpPr>
        <p:spPr>
          <a:xfrm>
            <a:off x="6305552" y="411412"/>
            <a:ext cx="53315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General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guidelines</a:t>
            </a:r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for</a:t>
            </a:r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initial</a:t>
            </a:r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interaction</a:t>
            </a:r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with</a:t>
            </a:r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affected</a:t>
            </a:r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individuals</a:t>
            </a:r>
            <a:endParaRPr lang="es-AR" sz="2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829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FA2EE93-4591-FFA8-A2D5-02EB9581C75B}"/>
              </a:ext>
            </a:extLst>
          </p:cNvPr>
          <p:cNvSpPr/>
          <p:nvPr/>
        </p:nvSpPr>
        <p:spPr>
          <a:xfrm>
            <a:off x="554895" y="1327559"/>
            <a:ext cx="513984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Demuestre seguridad, calma, interés.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Proteja a la persona de los curiosos y medios de comunicación.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Si tiene dudas, no haga contacto físico.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Esté atento a los cambios conductuales del afectado.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Si el afectado manifiesta rabia, deje que se desahogue y exprese su voluntad de ayudarlo.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84D8D2D-1E0C-B722-B547-7EEB68FB2482}"/>
              </a:ext>
            </a:extLst>
          </p:cNvPr>
          <p:cNvSpPr txBox="1"/>
          <p:nvPr/>
        </p:nvSpPr>
        <p:spPr>
          <a:xfrm>
            <a:off x="6096000" y="1274883"/>
            <a:ext cx="533155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Show confidence, calmness, and interest.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Protect the person from curiosity onlookers and media.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If you have doubts, avoid physical contact.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Be attentive to behavioral changes in the affected individual.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If the affected person express anger, let them vent and express your willingness to help.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45DFF7B-41F2-A038-CDCA-1176F3EC3046}"/>
              </a:ext>
            </a:extLst>
          </p:cNvPr>
          <p:cNvSpPr/>
          <p:nvPr/>
        </p:nvSpPr>
        <p:spPr>
          <a:xfrm>
            <a:off x="554895" y="443886"/>
            <a:ext cx="53315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Pautas generales de actuación inicial con los damnificados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9769B14-281F-6A0A-E157-2C8F0693E917}"/>
              </a:ext>
            </a:extLst>
          </p:cNvPr>
          <p:cNvSpPr/>
          <p:nvPr/>
        </p:nvSpPr>
        <p:spPr>
          <a:xfrm>
            <a:off x="6305552" y="411412"/>
            <a:ext cx="53315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General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guidelines</a:t>
            </a:r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for</a:t>
            </a:r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initial</a:t>
            </a:r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interaction</a:t>
            </a:r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with</a:t>
            </a:r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affected</a:t>
            </a:r>
            <a:r>
              <a:rPr lang="es-AR" sz="24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400" b="1" dirty="0" err="1">
                <a:solidFill>
                  <a:srgbClr val="002060"/>
                </a:solidFill>
                <a:cs typeface="Calibri" panose="020F0502020204030204" pitchFamily="34" charset="0"/>
              </a:rPr>
              <a:t>individuals</a:t>
            </a:r>
            <a:endParaRPr lang="es-AR" sz="2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576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7778157-1CEB-8F93-5100-F149FA563FF8}"/>
              </a:ext>
            </a:extLst>
          </p:cNvPr>
          <p:cNvSpPr/>
          <p:nvPr/>
        </p:nvSpPr>
        <p:spPr>
          <a:xfrm>
            <a:off x="782895" y="1380271"/>
            <a:ext cx="531310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No use frases tales como  “Todo estará bien”,  “Cálmese”,  “Esto pasará”.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No se comprometa con tiempos, acciones y recursos que no están bajo su control.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No minimice las pérdidas.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No interrumpa el silencio del afectado.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No presione a que brinde información.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48CE10-5E9E-06E9-ACD0-EA45FA52F762}"/>
              </a:ext>
            </a:extLst>
          </p:cNvPr>
          <p:cNvSpPr txBox="1"/>
          <p:nvPr/>
        </p:nvSpPr>
        <p:spPr>
          <a:xfrm>
            <a:off x="782894" y="782160"/>
            <a:ext cx="25043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>
                <a:solidFill>
                  <a:srgbClr val="002060"/>
                </a:solidFill>
              </a:rPr>
              <a:t>Que NO hacer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C337A42-409D-C7D8-1EA0-503C01AF590A}"/>
              </a:ext>
            </a:extLst>
          </p:cNvPr>
          <p:cNvSpPr txBox="1"/>
          <p:nvPr/>
        </p:nvSpPr>
        <p:spPr>
          <a:xfrm>
            <a:off x="6275686" y="1380271"/>
            <a:ext cx="542631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spcAft>
                <a:spcPts val="1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Do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not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use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phrases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such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as "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Everything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will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be fine," "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Calm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down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,"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or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"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This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will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pass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."</a:t>
            </a:r>
          </a:p>
          <a:p>
            <a:pPr marL="285750" lvl="0" indent="-285750">
              <a:spcAft>
                <a:spcPts val="1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Do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not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commit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to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times,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actions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,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or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resources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that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are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not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under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your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control.</a:t>
            </a:r>
          </a:p>
          <a:p>
            <a:pPr marL="285750" lvl="0" indent="-285750">
              <a:spcAft>
                <a:spcPts val="1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Do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not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minimize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losses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.</a:t>
            </a:r>
          </a:p>
          <a:p>
            <a:pPr marL="285750" lvl="0" indent="-285750">
              <a:spcAft>
                <a:spcPts val="1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Do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not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interrupt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the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affected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person’s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silence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.</a:t>
            </a:r>
          </a:p>
          <a:p>
            <a:pPr marL="285750" lvl="0" indent="-285750">
              <a:spcAft>
                <a:spcPts val="1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Do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not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pressure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them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for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information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193496C-E3C7-E6F8-2A22-2B7D1610A827}"/>
              </a:ext>
            </a:extLst>
          </p:cNvPr>
          <p:cNvSpPr txBox="1"/>
          <p:nvPr/>
        </p:nvSpPr>
        <p:spPr>
          <a:xfrm>
            <a:off x="6275686" y="782159"/>
            <a:ext cx="31030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 err="1">
                <a:solidFill>
                  <a:srgbClr val="002060"/>
                </a:solidFill>
              </a:rPr>
              <a:t>What</a:t>
            </a:r>
            <a:r>
              <a:rPr lang="es-AR" sz="2800" b="1" dirty="0">
                <a:solidFill>
                  <a:srgbClr val="002060"/>
                </a:solidFill>
              </a:rPr>
              <a:t> NOT </a:t>
            </a:r>
            <a:r>
              <a:rPr lang="es-AR" sz="2800" b="1" dirty="0" err="1">
                <a:solidFill>
                  <a:srgbClr val="002060"/>
                </a:solidFill>
              </a:rPr>
              <a:t>to</a:t>
            </a:r>
            <a:r>
              <a:rPr lang="es-AR" sz="2800" b="1" dirty="0">
                <a:solidFill>
                  <a:srgbClr val="002060"/>
                </a:solidFill>
              </a:rPr>
              <a:t> do:</a:t>
            </a:r>
          </a:p>
        </p:txBody>
      </p:sp>
    </p:spTree>
    <p:extLst>
      <p:ext uri="{BB962C8B-B14F-4D97-AF65-F5344CB8AC3E}">
        <p14:creationId xmlns:p14="http://schemas.microsoft.com/office/powerpoint/2010/main" val="3321687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7778157-1CEB-8F93-5100-F149FA563FF8}"/>
              </a:ext>
            </a:extLst>
          </p:cNvPr>
          <p:cNvSpPr/>
          <p:nvPr/>
        </p:nvSpPr>
        <p:spPr>
          <a:xfrm>
            <a:off x="522987" y="1425836"/>
            <a:ext cx="5573013" cy="2971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No apure las decisiones.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No relate experiencias propias.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No imponga ideas, no contradiga ni confronte creencias y prácticas de la comunidad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No de información sin haberla chequeado.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No informe a los medios antes que a los familiares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C337A42-409D-C7D8-1EA0-503C01AF590A}"/>
              </a:ext>
            </a:extLst>
          </p:cNvPr>
          <p:cNvSpPr txBox="1"/>
          <p:nvPr/>
        </p:nvSpPr>
        <p:spPr>
          <a:xfrm>
            <a:off x="6275686" y="1425836"/>
            <a:ext cx="5055929" cy="2962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AR" sz="2000" kern="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es-AR" sz="2000" kern="0" dirty="0" err="1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s-AR" sz="2000" kern="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2000" kern="0" dirty="0" err="1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rush</a:t>
            </a:r>
            <a:r>
              <a:rPr lang="es-AR" sz="2000" kern="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2000" kern="0" dirty="0" err="1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decisions</a:t>
            </a:r>
            <a:r>
              <a:rPr lang="es-AR" sz="2000" kern="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AR" sz="2000" kern="100" dirty="0">
              <a:solidFill>
                <a:schemeClr val="tx2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kern="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 not share personal experiences.</a:t>
            </a:r>
            <a:endParaRPr lang="es-AR" sz="2000" kern="100" dirty="0">
              <a:solidFill>
                <a:schemeClr val="tx2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kern="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 not impose ideas or confront the community’s beliefs and practices.</a:t>
            </a:r>
            <a:endParaRPr lang="es-AR" sz="2000" kern="100" dirty="0">
              <a:solidFill>
                <a:schemeClr val="tx2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kern="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 not provide unchecked information.</a:t>
            </a:r>
            <a:endParaRPr lang="es-AR" sz="2000" kern="100" dirty="0">
              <a:solidFill>
                <a:schemeClr val="tx2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kern="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 not inform the media before informing family members.</a:t>
            </a:r>
            <a:endParaRPr lang="es-AR" sz="2000" kern="100" dirty="0">
              <a:solidFill>
                <a:schemeClr val="tx2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81DE845-3EA5-ACB8-4081-4E14DE98D4F6}"/>
              </a:ext>
            </a:extLst>
          </p:cNvPr>
          <p:cNvSpPr txBox="1"/>
          <p:nvPr/>
        </p:nvSpPr>
        <p:spPr>
          <a:xfrm>
            <a:off x="782894" y="782160"/>
            <a:ext cx="25737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>
                <a:solidFill>
                  <a:srgbClr val="002060"/>
                </a:solidFill>
              </a:rPr>
              <a:t>Que NO hacer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4241C88-D8EE-CE0B-A286-6088856BDAF4}"/>
              </a:ext>
            </a:extLst>
          </p:cNvPr>
          <p:cNvSpPr txBox="1"/>
          <p:nvPr/>
        </p:nvSpPr>
        <p:spPr>
          <a:xfrm>
            <a:off x="6275686" y="782159"/>
            <a:ext cx="31891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 err="1">
                <a:solidFill>
                  <a:srgbClr val="002060"/>
                </a:solidFill>
              </a:rPr>
              <a:t>What</a:t>
            </a:r>
            <a:r>
              <a:rPr lang="es-AR" sz="2800" b="1" dirty="0">
                <a:solidFill>
                  <a:srgbClr val="002060"/>
                </a:solidFill>
              </a:rPr>
              <a:t> NOT </a:t>
            </a:r>
            <a:r>
              <a:rPr lang="es-AR" sz="2800" b="1" dirty="0" err="1">
                <a:solidFill>
                  <a:srgbClr val="002060"/>
                </a:solidFill>
              </a:rPr>
              <a:t>to</a:t>
            </a:r>
            <a:r>
              <a:rPr lang="es-AR" sz="2800" b="1" dirty="0">
                <a:solidFill>
                  <a:srgbClr val="002060"/>
                </a:solidFill>
              </a:rPr>
              <a:t> do:</a:t>
            </a:r>
          </a:p>
          <a:p>
            <a:endParaRPr lang="es-AR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58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351035D-F523-7163-3E06-85AB6F96C733}"/>
              </a:ext>
            </a:extLst>
          </p:cNvPr>
          <p:cNvSpPr txBox="1"/>
          <p:nvPr/>
        </p:nvSpPr>
        <p:spPr>
          <a:xfrm>
            <a:off x="564868" y="3711939"/>
            <a:ext cx="539198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9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comunicadores deben reconocer los efectos psicológicos en la transmisión de noticias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0D62406-7B02-B7F0-CD8D-D0D92DB22938}"/>
              </a:ext>
            </a:extLst>
          </p:cNvPr>
          <p:cNvSpPr txBox="1"/>
          <p:nvPr/>
        </p:nvSpPr>
        <p:spPr>
          <a:xfrm>
            <a:off x="564868" y="4515229"/>
            <a:ext cx="4642281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comunicación puede contribuir a reducir el temor, la aflicción, la desorganización y la incertidumbre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32B95-F877-B044-41E0-FC0CA18CB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797" y="288015"/>
            <a:ext cx="1820221" cy="1215204"/>
          </a:xfrm>
          <a:prstGeom prst="round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3D71BC3-1408-588F-64FA-3702927AB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68" y="408037"/>
            <a:ext cx="1821895" cy="1215204"/>
          </a:xfrm>
          <a:prstGeom prst="round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A0DBF60-7D96-343B-1CD1-5113C494EA17}"/>
              </a:ext>
            </a:extLst>
          </p:cNvPr>
          <p:cNvSpPr/>
          <p:nvPr/>
        </p:nvSpPr>
        <p:spPr>
          <a:xfrm>
            <a:off x="564868" y="1966541"/>
            <a:ext cx="50040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sz="19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Respetar la privacidad de los damnificados y su derecho a la intimidad en el dolor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91AE827-F320-B19D-EF8A-6DC03F176F82}"/>
              </a:ext>
            </a:extLst>
          </p:cNvPr>
          <p:cNvSpPr txBox="1"/>
          <p:nvPr/>
        </p:nvSpPr>
        <p:spPr>
          <a:xfrm>
            <a:off x="564868" y="2691531"/>
            <a:ext cx="500406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sz="19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vocero institucional debe ser el responsable de suministrar la información a los medios y a la población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19C80EF-2DD2-EB90-4445-0B911F321BE9}"/>
              </a:ext>
            </a:extLst>
          </p:cNvPr>
          <p:cNvSpPr txBox="1"/>
          <p:nvPr/>
        </p:nvSpPr>
        <p:spPr>
          <a:xfrm>
            <a:off x="6246107" y="1832070"/>
            <a:ext cx="5293852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dirty="0">
                <a:solidFill>
                  <a:schemeClr val="tx2"/>
                </a:solidFill>
              </a:rPr>
              <a:t>Respect the privacy of affected </a:t>
            </a:r>
          </a:p>
          <a:p>
            <a:r>
              <a:rPr lang="en-US" sz="1900" dirty="0">
                <a:solidFill>
                  <a:schemeClr val="tx2"/>
                </a:solidFill>
              </a:rPr>
              <a:t>individuals and their right to intimacy in grief.</a:t>
            </a:r>
          </a:p>
          <a:p>
            <a:endParaRPr lang="en-US" sz="1900" dirty="0">
              <a:solidFill>
                <a:schemeClr val="tx2"/>
              </a:solidFill>
            </a:endParaRPr>
          </a:p>
          <a:p>
            <a:r>
              <a:rPr lang="en-US" sz="1900" dirty="0">
                <a:solidFill>
                  <a:schemeClr val="tx2"/>
                </a:solidFill>
              </a:rPr>
              <a:t>An institutional spokesperson should be responsible for providing information to the media and the public.</a:t>
            </a:r>
          </a:p>
          <a:p>
            <a:endParaRPr lang="en-US" sz="1900" dirty="0">
              <a:solidFill>
                <a:schemeClr val="tx2"/>
              </a:solidFill>
            </a:endParaRPr>
          </a:p>
          <a:p>
            <a:r>
              <a:rPr lang="en-US" sz="1900" dirty="0">
                <a:solidFill>
                  <a:schemeClr val="tx2"/>
                </a:solidFill>
              </a:rPr>
              <a:t>Communicators should acknowledge the psychological effects in news transmission. </a:t>
            </a:r>
          </a:p>
          <a:p>
            <a:endParaRPr lang="en-US" sz="19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Communications can help reduce fear, distress, disorganization, and uncertainty.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CFF12C8-BAF9-4403-6967-9D4C344F19BE}"/>
              </a:ext>
            </a:extLst>
          </p:cNvPr>
          <p:cNvSpPr txBox="1"/>
          <p:nvPr/>
        </p:nvSpPr>
        <p:spPr>
          <a:xfrm>
            <a:off x="2386763" y="557351"/>
            <a:ext cx="3859344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800" b="1" dirty="0">
                <a:solidFill>
                  <a:srgbClr val="002060"/>
                </a:solidFill>
              </a:rPr>
              <a:t>Comunicación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A856DF0-DD01-F862-8C95-3DA411F176F7}"/>
              </a:ext>
            </a:extLst>
          </p:cNvPr>
          <p:cNvSpPr txBox="1"/>
          <p:nvPr/>
        </p:nvSpPr>
        <p:spPr>
          <a:xfrm>
            <a:off x="8493469" y="557351"/>
            <a:ext cx="3859344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800" b="1" dirty="0" err="1">
                <a:solidFill>
                  <a:srgbClr val="002060"/>
                </a:solidFill>
              </a:rPr>
              <a:t>Communications</a:t>
            </a:r>
            <a:endParaRPr lang="es-AR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312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95308D-D348-F4E9-4662-E9E86ACB87CE}"/>
              </a:ext>
            </a:extLst>
          </p:cNvPr>
          <p:cNvSpPr/>
          <p:nvPr/>
        </p:nvSpPr>
        <p:spPr>
          <a:xfrm>
            <a:off x="483414" y="1764403"/>
            <a:ext cx="441780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Graves trastornos del sueño y/o la conducta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Aislamiento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Ideas de daño y/o suicidio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Síntomas persistentes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Violencia familiar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Abuso de drogas/alcohol/psicofármacos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Comportamiento peligroso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Depresión severa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Impulsividad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51FE1C4-EC67-008D-0CD2-BE74A3936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5226" y="4122321"/>
            <a:ext cx="2729929" cy="1436535"/>
          </a:xfrm>
          <a:prstGeom prst="round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7E9816AC-4F0B-F537-49D0-BED93BBE7699}"/>
              </a:ext>
            </a:extLst>
          </p:cNvPr>
          <p:cNvSpPr txBox="1"/>
          <p:nvPr/>
        </p:nvSpPr>
        <p:spPr>
          <a:xfrm>
            <a:off x="6023050" y="1538374"/>
            <a:ext cx="5685536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AR" sz="16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Severe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sleep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and/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or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behavioral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disorders</a:t>
            </a: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Isolation</a:t>
            </a: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Self-harm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and/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or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suicidal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thoughts</a:t>
            </a: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Persistent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symptoms</a:t>
            </a: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Domestic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violence</a:t>
            </a: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Substance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abuse (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drugs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/alcohol/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psychoactive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medications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Dangerous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behavior</a:t>
            </a: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Severe </a:t>
            </a: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depression</a:t>
            </a:r>
            <a:r>
              <a:rPr lang="es-AR" sz="20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 err="1">
                <a:solidFill>
                  <a:srgbClr val="002060"/>
                </a:solidFill>
                <a:cs typeface="Calibri" panose="020F0502020204030204" pitchFamily="34" charset="0"/>
              </a:rPr>
              <a:t>Impulsivity</a:t>
            </a:r>
            <a:endParaRPr lang="es-AR" sz="20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16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1600" dirty="0">
              <a:solidFill>
                <a:schemeClr val="tx2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86FD091-ABA5-D7AF-1BBD-FB34D0332764}"/>
              </a:ext>
            </a:extLst>
          </p:cNvPr>
          <p:cNvSpPr txBox="1"/>
          <p:nvPr/>
        </p:nvSpPr>
        <p:spPr>
          <a:xfrm>
            <a:off x="483414" y="617150"/>
            <a:ext cx="54482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>
                <a:solidFill>
                  <a:srgbClr val="002060"/>
                </a:solidFill>
              </a:rPr>
              <a:t>Cuando remitir a profesionales en salud mental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363872D-DAD3-DA1E-18E6-009720DFDAA7}"/>
              </a:ext>
            </a:extLst>
          </p:cNvPr>
          <p:cNvSpPr txBox="1"/>
          <p:nvPr/>
        </p:nvSpPr>
        <p:spPr>
          <a:xfrm>
            <a:off x="5931624" y="570984"/>
            <a:ext cx="49674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 err="1">
                <a:solidFill>
                  <a:srgbClr val="002060"/>
                </a:solidFill>
              </a:rPr>
              <a:t>When</a:t>
            </a:r>
            <a:r>
              <a:rPr lang="es-AR" sz="2800" b="1" dirty="0">
                <a:solidFill>
                  <a:srgbClr val="002060"/>
                </a:solidFill>
              </a:rPr>
              <a:t> </a:t>
            </a:r>
            <a:r>
              <a:rPr lang="es-AR" sz="2800" b="1" dirty="0" err="1">
                <a:solidFill>
                  <a:srgbClr val="002060"/>
                </a:solidFill>
              </a:rPr>
              <a:t>to</a:t>
            </a:r>
            <a:r>
              <a:rPr lang="es-AR" sz="2800" b="1" dirty="0">
                <a:solidFill>
                  <a:srgbClr val="002060"/>
                </a:solidFill>
              </a:rPr>
              <a:t> </a:t>
            </a:r>
            <a:r>
              <a:rPr lang="es-AR" sz="2800" b="1" dirty="0" err="1">
                <a:solidFill>
                  <a:srgbClr val="002060"/>
                </a:solidFill>
              </a:rPr>
              <a:t>refer</a:t>
            </a:r>
            <a:r>
              <a:rPr lang="es-AR" sz="2800" b="1" dirty="0">
                <a:solidFill>
                  <a:srgbClr val="002060"/>
                </a:solidFill>
              </a:rPr>
              <a:t> </a:t>
            </a:r>
            <a:r>
              <a:rPr lang="es-AR" sz="2800" b="1" dirty="0" err="1">
                <a:solidFill>
                  <a:srgbClr val="002060"/>
                </a:solidFill>
              </a:rPr>
              <a:t>to</a:t>
            </a:r>
            <a:r>
              <a:rPr lang="es-AR" sz="2800" b="1" dirty="0">
                <a:solidFill>
                  <a:srgbClr val="002060"/>
                </a:solidFill>
              </a:rPr>
              <a:t> mental </a:t>
            </a:r>
            <a:r>
              <a:rPr lang="es-AR" sz="2800" b="1" dirty="0" err="1">
                <a:solidFill>
                  <a:srgbClr val="002060"/>
                </a:solidFill>
              </a:rPr>
              <a:t>health</a:t>
            </a:r>
            <a:r>
              <a:rPr lang="es-AR" sz="2800" b="1" dirty="0">
                <a:solidFill>
                  <a:srgbClr val="002060"/>
                </a:solidFill>
              </a:rPr>
              <a:t> </a:t>
            </a:r>
            <a:r>
              <a:rPr lang="es-AR" sz="2800" b="1" dirty="0" err="1">
                <a:solidFill>
                  <a:srgbClr val="002060"/>
                </a:solidFill>
              </a:rPr>
              <a:t>professionals</a:t>
            </a:r>
            <a:endParaRPr lang="es-AR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726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CE10922-EEF2-F992-E988-0481CFCA65E3}"/>
              </a:ext>
            </a:extLst>
          </p:cNvPr>
          <p:cNvSpPr/>
          <p:nvPr/>
        </p:nvSpPr>
        <p:spPr>
          <a:xfrm>
            <a:off x="311177" y="875851"/>
            <a:ext cx="5784823" cy="4993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002060"/>
                </a:solidFill>
                <a:cs typeface="Calibri" panose="020F0502020204030204" pitchFamily="34" charset="0"/>
              </a:rPr>
              <a:t>Servicios especializados son los únicos capacitados para atender el impacto psicológico. </a:t>
            </a:r>
            <a:r>
              <a:rPr lang="es-AR" b="1" dirty="0">
                <a:solidFill>
                  <a:schemeClr val="accent2"/>
                </a:solidFill>
                <a:cs typeface="Calibri" panose="020F0502020204030204" pitchFamily="34" charset="0"/>
              </a:rPr>
              <a:t>Personal entrenado puede brindar atención inicial</a:t>
            </a:r>
            <a:endParaRPr lang="es-AR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002060"/>
                </a:solidFill>
                <a:cs typeface="Calibri" panose="020F0502020204030204" pitchFamily="34" charset="0"/>
              </a:rPr>
              <a:t>El trastorno de estrés postraumático es la afección más frecuente. </a:t>
            </a:r>
            <a:r>
              <a:rPr lang="es-AR" b="1" dirty="0">
                <a:solidFill>
                  <a:schemeClr val="accent2"/>
                </a:solidFill>
                <a:cs typeface="Calibri" panose="020F0502020204030204" pitchFamily="34" charset="0"/>
              </a:rPr>
              <a:t>Diversas manifestaciones pueden no evolucionar hacia trastornos</a:t>
            </a:r>
            <a:endParaRPr lang="es-AR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002060"/>
                </a:solidFill>
                <a:cs typeface="Calibri" panose="020F0502020204030204" pitchFamily="34" charset="0"/>
              </a:rPr>
              <a:t>En la emergencia es frecuente el estado de pánico colectivo. </a:t>
            </a:r>
            <a:r>
              <a:rPr lang="es-AR" b="1" dirty="0">
                <a:solidFill>
                  <a:schemeClr val="accent2"/>
                </a:solidFill>
                <a:cs typeface="Calibri" panose="020F0502020204030204" pitchFamily="34" charset="0"/>
              </a:rPr>
              <a:t>No es frecuente</a:t>
            </a:r>
            <a:endParaRPr lang="es-AR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002060"/>
                </a:solidFill>
                <a:cs typeface="Calibri" panose="020F0502020204030204" pitchFamily="34" charset="0"/>
              </a:rPr>
              <a:t>La atención durante la crisis requiere suministro de medicamentos. </a:t>
            </a:r>
            <a:r>
              <a:rPr lang="es-AR" b="1" dirty="0">
                <a:solidFill>
                  <a:schemeClr val="accent2"/>
                </a:solidFill>
                <a:cs typeface="Calibri" panose="020F0502020204030204" pitchFamily="34" charset="0"/>
              </a:rPr>
              <a:t>No es recomendable de modo generalizado. Se precisa contención </a:t>
            </a:r>
            <a:endParaRPr lang="es-AR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002060"/>
                </a:solidFill>
                <a:cs typeface="Calibri" panose="020F0502020204030204" pitchFamily="34" charset="0"/>
              </a:rPr>
              <a:t>Violencia, agresividad y desborde emocional son las reacciones principales. </a:t>
            </a:r>
            <a:r>
              <a:rPr lang="es-AR" b="1" dirty="0">
                <a:solidFill>
                  <a:schemeClr val="accent2"/>
                </a:solidFill>
                <a:cs typeface="Calibri" panose="020F0502020204030204" pitchFamily="34" charset="0"/>
              </a:rPr>
              <a:t>Solo en porcentaje mínimo</a:t>
            </a:r>
            <a:endParaRPr lang="es-AR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002060"/>
                </a:solidFill>
                <a:cs typeface="Calibri" panose="020F0502020204030204" pitchFamily="34" charset="0"/>
              </a:rPr>
              <a:t>La persona que NO se manifiesta, no necesita ayuda. </a:t>
            </a:r>
            <a:r>
              <a:rPr lang="es-AR" b="1" dirty="0">
                <a:solidFill>
                  <a:schemeClr val="accent2"/>
                </a:solidFill>
                <a:cs typeface="Calibri" panose="020F0502020204030204" pitchFamily="34" charset="0"/>
              </a:rPr>
              <a:t>Por el contrario, muchas personas se encuentran indefensas y ese es el motivo por el que no piden ayuda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C56BFDE-D6B8-FE92-7749-05016D74A3C6}"/>
              </a:ext>
            </a:extLst>
          </p:cNvPr>
          <p:cNvSpPr txBox="1"/>
          <p:nvPr/>
        </p:nvSpPr>
        <p:spPr>
          <a:xfrm>
            <a:off x="6333893" y="894884"/>
            <a:ext cx="5452946" cy="4439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Specialized services are the only ones qualified to address psychological impact. </a:t>
            </a:r>
            <a:r>
              <a:rPr lang="en-US" b="1" dirty="0">
                <a:solidFill>
                  <a:schemeClr val="accent2"/>
                </a:solidFill>
                <a:cs typeface="Calibri" panose="020F0502020204030204" pitchFamily="34" charset="0"/>
              </a:rPr>
              <a:t>Trained personnel can provide initial care</a:t>
            </a:r>
          </a:p>
          <a:p>
            <a:pPr>
              <a:spcAft>
                <a:spcPts val="300"/>
              </a:spcAft>
            </a:pP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Post-traumatic stress disorder (PTSD) is the most common condition. </a:t>
            </a:r>
            <a:r>
              <a:rPr lang="en-US" b="1" dirty="0">
                <a:solidFill>
                  <a:schemeClr val="accent2"/>
                </a:solidFill>
                <a:cs typeface="Calibri" panose="020F0502020204030204" pitchFamily="34" charset="0"/>
              </a:rPr>
              <a:t>Various manifestations may not evolve into disorders. </a:t>
            </a:r>
          </a:p>
          <a:p>
            <a:pPr>
              <a:spcAft>
                <a:spcPts val="300"/>
              </a:spcAft>
            </a:pP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In emergencies, collective panic is common. </a:t>
            </a:r>
            <a:r>
              <a:rPr lang="en-US" b="1" dirty="0">
                <a:solidFill>
                  <a:schemeClr val="accent2"/>
                </a:solidFill>
                <a:cs typeface="Calibri" panose="020F0502020204030204" pitchFamily="34" charset="0"/>
              </a:rPr>
              <a:t>It is not frequent.</a:t>
            </a:r>
          </a:p>
          <a:p>
            <a:pPr>
              <a:spcAft>
                <a:spcPts val="300"/>
              </a:spcAft>
            </a:pP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Crisis management requires medication</a:t>
            </a:r>
            <a:r>
              <a:rPr lang="en-US" b="1" dirty="0">
                <a:solidFill>
                  <a:schemeClr val="accent2"/>
                </a:solidFill>
                <a:cs typeface="Calibri" panose="020F0502020204030204" pitchFamily="34" charset="0"/>
              </a:rPr>
              <a:t>. It is not generally recommended. Containment is needed.</a:t>
            </a:r>
            <a:endParaRPr lang="en-US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>
              <a:spcAft>
                <a:spcPts val="300"/>
              </a:spcAft>
            </a:pP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Violence, aggressiveness, and emotional overflow are the main reactions. </a:t>
            </a:r>
            <a:r>
              <a:rPr lang="en-US" b="1" dirty="0">
                <a:solidFill>
                  <a:schemeClr val="accent2"/>
                </a:solidFill>
                <a:cs typeface="Calibri" panose="020F0502020204030204" pitchFamily="34" charset="0"/>
              </a:rPr>
              <a:t>Only in a minimal percentage</a:t>
            </a: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300"/>
              </a:spcAft>
            </a:pP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A person who does not show symptoms does not need help. </a:t>
            </a:r>
            <a:r>
              <a:rPr lang="en-US" b="1" dirty="0">
                <a:solidFill>
                  <a:schemeClr val="accent2"/>
                </a:solidFill>
                <a:cs typeface="Calibri" panose="020F0502020204030204" pitchFamily="34" charset="0"/>
              </a:rPr>
              <a:t>On the contrary, many people are defenseless, and that is why they do not seek help</a:t>
            </a:r>
            <a:r>
              <a:rPr lang="en-US" dirty="0">
                <a:solidFill>
                  <a:srgbClr val="002060"/>
                </a:solidFill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FDD4D0D-C94A-6602-2DA9-3375F7340B04}"/>
              </a:ext>
            </a:extLst>
          </p:cNvPr>
          <p:cNvSpPr txBox="1"/>
          <p:nvPr/>
        </p:nvSpPr>
        <p:spPr>
          <a:xfrm>
            <a:off x="582923" y="158890"/>
            <a:ext cx="3859344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800" b="1" dirty="0">
                <a:solidFill>
                  <a:srgbClr val="002060"/>
                </a:solidFill>
              </a:rPr>
              <a:t>Mitos y creencias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8532394-4576-D55E-55BC-239A07DF9B8E}"/>
              </a:ext>
            </a:extLst>
          </p:cNvPr>
          <p:cNvSpPr txBox="1"/>
          <p:nvPr/>
        </p:nvSpPr>
        <p:spPr>
          <a:xfrm>
            <a:off x="6333893" y="163079"/>
            <a:ext cx="3859344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800" b="1" dirty="0" err="1">
                <a:solidFill>
                  <a:srgbClr val="002060"/>
                </a:solidFill>
              </a:rPr>
              <a:t>Myths</a:t>
            </a:r>
            <a:r>
              <a:rPr lang="es-AR" sz="2800" b="1" dirty="0">
                <a:solidFill>
                  <a:srgbClr val="002060"/>
                </a:solidFill>
              </a:rPr>
              <a:t> and </a:t>
            </a:r>
            <a:r>
              <a:rPr lang="es-AR" sz="2800" b="1" dirty="0" err="1">
                <a:solidFill>
                  <a:srgbClr val="002060"/>
                </a:solidFill>
              </a:rPr>
              <a:t>beliefs</a:t>
            </a:r>
            <a:endParaRPr lang="es-AR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639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CE10922-EEF2-F992-E988-0481CFCA65E3}"/>
              </a:ext>
            </a:extLst>
          </p:cNvPr>
          <p:cNvSpPr/>
          <p:nvPr/>
        </p:nvSpPr>
        <p:spPr>
          <a:xfrm>
            <a:off x="311177" y="875851"/>
            <a:ext cx="5784823" cy="3639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endParaRPr lang="es-AR" b="1" dirty="0">
              <a:solidFill>
                <a:schemeClr val="accent2"/>
              </a:solidFill>
              <a:cs typeface="Calibri" panose="020F0502020204030204" pitchFamily="34" charset="0"/>
            </a:endParaRPr>
          </a:p>
          <a:p>
            <a:r>
              <a:rPr lang="es-AR" sz="2400" dirty="0">
                <a:solidFill>
                  <a:srgbClr val="002060"/>
                </a:solidFill>
                <a:cs typeface="Calibri" panose="020F0502020204030204" pitchFamily="34" charset="0"/>
              </a:rPr>
              <a:t>El personal de respuesta y los voluntarios son generalmente, los primeros en encontrarse con los damnificados.</a:t>
            </a:r>
          </a:p>
          <a:p>
            <a:endParaRPr lang="es-AR" sz="24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r>
              <a:rPr lang="es-AR" sz="2400" dirty="0">
                <a:solidFill>
                  <a:srgbClr val="002060"/>
                </a:solidFill>
                <a:cs typeface="Calibri" panose="020F0502020204030204" pitchFamily="34" charset="0"/>
              </a:rPr>
              <a:t>Es decir, no es personal especializado el que brinda la primera asistencia psicológica. Ese es el motivo por el que deben recibir capacitación.</a:t>
            </a:r>
          </a:p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2"/>
              </a:solidFill>
              <a:cs typeface="Calibri" panose="020F050202020403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C56BFDE-D6B8-FE92-7749-05016D74A3C6}"/>
              </a:ext>
            </a:extLst>
          </p:cNvPr>
          <p:cNvSpPr txBox="1"/>
          <p:nvPr/>
        </p:nvSpPr>
        <p:spPr>
          <a:xfrm>
            <a:off x="6333893" y="894884"/>
            <a:ext cx="5452946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endParaRPr lang="en-US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2400" dirty="0">
                <a:solidFill>
                  <a:srgbClr val="002060"/>
                </a:solidFill>
                <a:cs typeface="Calibri" panose="020F0502020204030204" pitchFamily="34" charset="0"/>
              </a:rPr>
              <a:t>Response personnel and volunteers are generally the first to encounter those affected.</a:t>
            </a:r>
          </a:p>
          <a:p>
            <a:pPr>
              <a:spcAft>
                <a:spcPts val="300"/>
              </a:spcAft>
            </a:pPr>
            <a:endParaRPr lang="en-US" sz="24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2400" dirty="0">
                <a:solidFill>
                  <a:srgbClr val="002060"/>
                </a:solidFill>
                <a:cs typeface="Calibri" panose="020F0502020204030204" pitchFamily="34" charset="0"/>
              </a:rPr>
              <a:t>In other words, it is not specialized personnel who provide the initial psychological assistance. That is why they need to receive training</a:t>
            </a:r>
          </a:p>
          <a:p>
            <a:pPr>
              <a:spcAft>
                <a:spcPts val="300"/>
              </a:spcAft>
            </a:pPr>
            <a:endParaRPr lang="en-US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>
              <a:spcAft>
                <a:spcPts val="300"/>
              </a:spcAft>
            </a:pPr>
            <a:endParaRPr lang="en-US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FDD4D0D-C94A-6602-2DA9-3375F7340B04}"/>
              </a:ext>
            </a:extLst>
          </p:cNvPr>
          <p:cNvSpPr txBox="1"/>
          <p:nvPr/>
        </p:nvSpPr>
        <p:spPr>
          <a:xfrm>
            <a:off x="311177" y="206281"/>
            <a:ext cx="5452946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800" b="1" dirty="0">
                <a:solidFill>
                  <a:srgbClr val="002060"/>
                </a:solidFill>
              </a:rPr>
              <a:t>A modo de recomendación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8532394-4576-D55E-55BC-239A07DF9B8E}"/>
              </a:ext>
            </a:extLst>
          </p:cNvPr>
          <p:cNvSpPr txBox="1"/>
          <p:nvPr/>
        </p:nvSpPr>
        <p:spPr>
          <a:xfrm>
            <a:off x="6333893" y="163079"/>
            <a:ext cx="5452946" cy="676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800" b="1" dirty="0">
                <a:solidFill>
                  <a:srgbClr val="002060"/>
                </a:solidFill>
              </a:rPr>
              <a:t>As a </a:t>
            </a:r>
            <a:r>
              <a:rPr lang="es-AR" sz="2800" b="1" dirty="0" err="1">
                <a:solidFill>
                  <a:srgbClr val="002060"/>
                </a:solidFill>
              </a:rPr>
              <a:t>recommendation</a:t>
            </a:r>
            <a:endParaRPr lang="es-AR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408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5A9E5871-F4B2-50E6-13EE-8DB1D5D97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1CF5092-89B8-49CE-D70E-A420C5876F97}"/>
              </a:ext>
            </a:extLst>
          </p:cNvPr>
          <p:cNvSpPr/>
          <p:nvPr/>
        </p:nvSpPr>
        <p:spPr>
          <a:xfrm>
            <a:off x="4233672" y="816934"/>
            <a:ext cx="114963" cy="39267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00B795-32E0-6EDD-99FD-8FED1746651A}"/>
              </a:ext>
            </a:extLst>
          </p:cNvPr>
          <p:cNvSpPr txBox="1"/>
          <p:nvPr/>
        </p:nvSpPr>
        <p:spPr>
          <a:xfrm>
            <a:off x="1260698" y="724337"/>
            <a:ext cx="25830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</a:t>
            </a:r>
          </a:p>
          <a:p>
            <a:pPr algn="r"/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5">
            <a:extLst>
              <a:ext uri="{FF2B5EF4-FFF2-40B4-BE49-F238E27FC236}">
                <a16:creationId xmlns:a16="http://schemas.microsoft.com/office/drawing/2014/main" id="{01ECB8A3-20C3-F088-2AC2-3D7F8A0C33E8}"/>
              </a:ext>
            </a:extLst>
          </p:cNvPr>
          <p:cNvSpPr/>
          <p:nvPr/>
        </p:nvSpPr>
        <p:spPr>
          <a:xfrm>
            <a:off x="4738589" y="805968"/>
            <a:ext cx="4170633" cy="1401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 dirty="0" err="1">
                <a:solidFill>
                  <a:schemeClr val="bg1"/>
                </a:solidFill>
              </a:rPr>
              <a:t>Lic</a:t>
            </a:r>
            <a:r>
              <a:rPr lang="en-US" sz="2400" b="1" dirty="0">
                <a:solidFill>
                  <a:schemeClr val="bg1"/>
                </a:solidFill>
              </a:rPr>
              <a:t>. Claudia Gómez Prieto</a:t>
            </a:r>
          </a:p>
          <a:p>
            <a:pPr>
              <a:lnSpc>
                <a:spcPct val="110000"/>
              </a:lnSpc>
            </a:pP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claudiagomezprieto@gmail.com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10000"/>
              </a:lnSpc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563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7878</TotalTime>
  <Words>1292</Words>
  <Application>Microsoft Macintosh PowerPoint</Application>
  <PresentationFormat>Panorámica</PresentationFormat>
  <Paragraphs>175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</vt:lpstr>
      <vt:lpstr>Arial</vt:lpstr>
      <vt:lpstr>Calibri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Marcelo Gaviño Novillo</dc:creator>
  <cp:lastModifiedBy>Beta Lac</cp:lastModifiedBy>
  <cp:revision>167</cp:revision>
  <dcterms:created xsi:type="dcterms:W3CDTF">2024-04-01T22:10:14Z</dcterms:created>
  <dcterms:modified xsi:type="dcterms:W3CDTF">2024-08-13T22:00:42Z</dcterms:modified>
</cp:coreProperties>
</file>