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497" r:id="rId2"/>
    <p:sldId id="324" r:id="rId3"/>
    <p:sldId id="326" r:id="rId4"/>
    <p:sldId id="498" r:id="rId5"/>
    <p:sldId id="327" r:id="rId6"/>
    <p:sldId id="328" r:id="rId7"/>
    <p:sldId id="325" r:id="rId8"/>
    <p:sldId id="330" r:id="rId9"/>
    <p:sldId id="262" r:id="rId10"/>
    <p:sldId id="333" r:id="rId11"/>
    <p:sldId id="334" r:id="rId12"/>
    <p:sldId id="335" r:id="rId13"/>
    <p:sldId id="492" r:id="rId14"/>
    <p:sldId id="494" r:id="rId15"/>
    <p:sldId id="264" r:id="rId16"/>
  </p:sldIdLst>
  <p:sldSz cx="12192000" cy="6858000"/>
  <p:notesSz cx="6858000" cy="9144000"/>
  <p:defaultTextStyle>
    <a:defPPr>
      <a:defRPr lang="en-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57"/>
    <a:srgbClr val="16968B"/>
    <a:srgbClr val="FAF7F9"/>
    <a:srgbClr val="1E504F"/>
    <a:srgbClr val="FFC000"/>
    <a:srgbClr val="929000"/>
    <a:srgbClr val="0432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52" autoAdjust="0"/>
    <p:restoredTop sz="94486"/>
  </p:normalViewPr>
  <p:slideViewPr>
    <p:cSldViewPr snapToGrid="0">
      <p:cViewPr varScale="1">
        <p:scale>
          <a:sx n="110" d="100"/>
          <a:sy n="110" d="100"/>
        </p:scale>
        <p:origin x="1104" y="16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6376EF-F2D9-E745-8DFB-C989DB7F8DCF}" type="datetimeFigureOut">
              <a:rPr lang="en-GB" smtClean="0"/>
              <a:t>12/08/2024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CD66F4-D475-A94A-B6BF-09132FD5B05F}" type="slidenum">
              <a:rPr lang="en-GB" smtClean="0"/>
              <a:t>‹Nº›</a:t>
            </a:fld>
            <a:endParaRPr lang="en-GB" dirty="0"/>
          </a:p>
        </p:txBody>
      </p:sp>
    </p:spTree>
    <p:extLst>
      <p:ext uri="{BB962C8B-B14F-4D97-AF65-F5344CB8AC3E}">
        <p14:creationId xmlns:p14="http://schemas.microsoft.com/office/powerpoint/2010/main" val="191548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Imagen 2">
            <a:extLst>
              <a:ext uri="{FF2B5EF4-FFF2-40B4-BE49-F238E27FC236}">
                <a16:creationId xmlns:a16="http://schemas.microsoft.com/office/drawing/2014/main" id="{AB9148A0-AB19-518C-BA71-B45BA7BB22F2}"/>
              </a:ext>
            </a:extLst>
          </p:cNvPr>
          <p:cNvPicPr>
            <a:picLocks noChangeAspect="1"/>
          </p:cNvPicPr>
          <p:nvPr userDrawn="1"/>
        </p:nvPicPr>
        <p:blipFill>
          <a:blip r:embed="rId2"/>
          <a:stretch>
            <a:fillRect/>
          </a:stretch>
        </p:blipFill>
        <p:spPr>
          <a:xfrm>
            <a:off x="4419600" y="6057205"/>
            <a:ext cx="7772400" cy="658286"/>
          </a:xfrm>
          <a:prstGeom prst="rect">
            <a:avLst/>
          </a:prstGeom>
        </p:spPr>
      </p:pic>
    </p:spTree>
    <p:extLst>
      <p:ext uri="{BB962C8B-B14F-4D97-AF65-F5344CB8AC3E}">
        <p14:creationId xmlns:p14="http://schemas.microsoft.com/office/powerpoint/2010/main" val="846467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Imagen 2">
            <a:extLst>
              <a:ext uri="{FF2B5EF4-FFF2-40B4-BE49-F238E27FC236}">
                <a16:creationId xmlns:a16="http://schemas.microsoft.com/office/drawing/2014/main" id="{4ED6F320-98A4-FEC9-ABC6-E26C8C6B184A}"/>
              </a:ext>
            </a:extLst>
          </p:cNvPr>
          <p:cNvPicPr>
            <a:picLocks noChangeAspect="1"/>
          </p:cNvPicPr>
          <p:nvPr userDrawn="1"/>
        </p:nvPicPr>
        <p:blipFill>
          <a:blip r:embed="rId2"/>
          <a:stretch>
            <a:fillRect/>
          </a:stretch>
        </p:blipFill>
        <p:spPr>
          <a:xfrm>
            <a:off x="4419600" y="6057205"/>
            <a:ext cx="7772400" cy="658286"/>
          </a:xfrm>
          <a:prstGeom prst="rect">
            <a:avLst/>
          </a:prstGeom>
        </p:spPr>
      </p:pic>
    </p:spTree>
    <p:extLst>
      <p:ext uri="{BB962C8B-B14F-4D97-AF65-F5344CB8AC3E}">
        <p14:creationId xmlns:p14="http://schemas.microsoft.com/office/powerpoint/2010/main" val="2564839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Imagen 2">
            <a:extLst>
              <a:ext uri="{FF2B5EF4-FFF2-40B4-BE49-F238E27FC236}">
                <a16:creationId xmlns:a16="http://schemas.microsoft.com/office/drawing/2014/main" id="{954EE50F-771D-87C0-A19C-E622E6E27704}"/>
              </a:ext>
            </a:extLst>
          </p:cNvPr>
          <p:cNvPicPr>
            <a:picLocks noChangeAspect="1"/>
          </p:cNvPicPr>
          <p:nvPr userDrawn="1"/>
        </p:nvPicPr>
        <p:blipFill>
          <a:blip r:embed="rId2"/>
          <a:stretch>
            <a:fillRect/>
          </a:stretch>
        </p:blipFill>
        <p:spPr>
          <a:xfrm>
            <a:off x="4419600" y="6057205"/>
            <a:ext cx="7772400" cy="658286"/>
          </a:xfrm>
          <a:prstGeom prst="rect">
            <a:avLst/>
          </a:prstGeom>
        </p:spPr>
      </p:pic>
    </p:spTree>
    <p:extLst>
      <p:ext uri="{BB962C8B-B14F-4D97-AF65-F5344CB8AC3E}">
        <p14:creationId xmlns:p14="http://schemas.microsoft.com/office/powerpoint/2010/main" val="3880158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8C0FE0-3566-C282-86F6-58659BB10A97}"/>
              </a:ext>
            </a:extLst>
          </p:cNvPr>
          <p:cNvSpPr/>
          <p:nvPr userDrawn="1"/>
        </p:nvSpPr>
        <p:spPr>
          <a:xfrm>
            <a:off x="1" y="5775767"/>
            <a:ext cx="12192000" cy="1082233"/>
          </a:xfrm>
          <a:prstGeom prst="rect">
            <a:avLst/>
          </a:prstGeom>
          <a:solidFill>
            <a:srgbClr val="0031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2B9279D-A08A-2DC0-A718-730A6223CCB1}"/>
              </a:ext>
            </a:extLst>
          </p:cNvPr>
          <p:cNvPicPr>
            <a:picLocks noChangeAspect="1"/>
          </p:cNvPicPr>
          <p:nvPr userDrawn="1"/>
        </p:nvPicPr>
        <p:blipFill rotWithShape="1">
          <a:blip r:embed="rId2"/>
          <a:srcRect l="4174" t="84233" r="47928"/>
          <a:stretch/>
        </p:blipFill>
        <p:spPr>
          <a:xfrm>
            <a:off x="0" y="5775767"/>
            <a:ext cx="3981691" cy="1082233"/>
          </a:xfrm>
          <a:prstGeom prst="rect">
            <a:avLst/>
          </a:prstGeom>
        </p:spPr>
      </p:pic>
      <p:pic>
        <p:nvPicPr>
          <p:cNvPr id="4" name="Picture 3">
            <a:extLst>
              <a:ext uri="{FF2B5EF4-FFF2-40B4-BE49-F238E27FC236}">
                <a16:creationId xmlns:a16="http://schemas.microsoft.com/office/drawing/2014/main" id="{38271586-E4B1-3F9D-E468-3F41D44266A8}"/>
              </a:ext>
            </a:extLst>
          </p:cNvPr>
          <p:cNvPicPr>
            <a:picLocks noChangeAspect="1"/>
          </p:cNvPicPr>
          <p:nvPr userDrawn="1"/>
        </p:nvPicPr>
        <p:blipFill rotWithShape="1">
          <a:blip r:embed="rId2"/>
          <a:srcRect l="66668" t="84233"/>
          <a:stretch/>
        </p:blipFill>
        <p:spPr>
          <a:xfrm>
            <a:off x="9225023" y="5775766"/>
            <a:ext cx="2770884" cy="1082233"/>
          </a:xfrm>
          <a:prstGeom prst="rect">
            <a:avLst/>
          </a:prstGeom>
        </p:spPr>
      </p:pic>
    </p:spTree>
    <p:extLst>
      <p:ext uri="{BB962C8B-B14F-4D97-AF65-F5344CB8AC3E}">
        <p14:creationId xmlns:p14="http://schemas.microsoft.com/office/powerpoint/2010/main" val="8881151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935432"/>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4" r:id="rId3"/>
    <p:sldLayoutId id="214748365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mailto:claudiagomezprieto@gmail.com"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60114D0-0EFB-DAE0-AEF7-934783A045E7}"/>
              </a:ext>
            </a:extLst>
          </p:cNvPr>
          <p:cNvSpPr txBox="1"/>
          <p:nvPr/>
        </p:nvSpPr>
        <p:spPr>
          <a:xfrm>
            <a:off x="385763" y="4029077"/>
            <a:ext cx="3729037" cy="389337"/>
          </a:xfrm>
          <a:prstGeom prst="rect">
            <a:avLst/>
          </a:prstGeom>
          <a:noFill/>
        </p:spPr>
        <p:txBody>
          <a:bodyPr wrap="square" rtlCol="0">
            <a:spAutoFit/>
          </a:bodyPr>
          <a:lstStyle/>
          <a:p>
            <a:r>
              <a:rPr lang="es-ES_tradnl" sz="1930" b="1" dirty="0">
                <a:solidFill>
                  <a:srgbClr val="92D050"/>
                </a:solidFill>
              </a:rPr>
              <a:t>RANFÒ KARIYIB</a:t>
            </a:r>
          </a:p>
        </p:txBody>
      </p:sp>
      <p:sp>
        <p:nvSpPr>
          <p:cNvPr id="14" name="TextBox 13">
            <a:extLst>
              <a:ext uri="{FF2B5EF4-FFF2-40B4-BE49-F238E27FC236}">
                <a16:creationId xmlns:a16="http://schemas.microsoft.com/office/drawing/2014/main" id="{FD039B2E-19E2-E49F-5806-4BAC5503E56D}"/>
              </a:ext>
            </a:extLst>
          </p:cNvPr>
          <p:cNvSpPr txBox="1"/>
          <p:nvPr/>
        </p:nvSpPr>
        <p:spPr>
          <a:xfrm>
            <a:off x="2955262" y="3400424"/>
            <a:ext cx="1759611" cy="707886"/>
          </a:xfrm>
          <a:prstGeom prst="rect">
            <a:avLst/>
          </a:prstGeom>
          <a:noFill/>
        </p:spPr>
        <p:txBody>
          <a:bodyPr wrap="square" rtlCol="0">
            <a:spAutoFit/>
          </a:bodyPr>
          <a:lstStyle/>
          <a:p>
            <a:r>
              <a:rPr lang="es-ES_tradnl" sz="4000" b="1" dirty="0">
                <a:solidFill>
                  <a:schemeClr val="bg1"/>
                </a:solidFill>
              </a:rPr>
              <a:t>(PEID)</a:t>
            </a:r>
          </a:p>
        </p:txBody>
      </p:sp>
      <p:pic>
        <p:nvPicPr>
          <p:cNvPr id="7" name="Picture 6">
            <a:extLst>
              <a:ext uri="{FF2B5EF4-FFF2-40B4-BE49-F238E27FC236}">
                <a16:creationId xmlns:a16="http://schemas.microsoft.com/office/drawing/2014/main" id="{08229C31-9D25-4B23-26CA-1A194DD87476}"/>
              </a:ext>
            </a:extLst>
          </p:cNvPr>
          <p:cNvPicPr>
            <a:picLocks noChangeAspect="1"/>
          </p:cNvPicPr>
          <p:nvPr/>
        </p:nvPicPr>
        <p:blipFill>
          <a:blip r:embed="rId2"/>
          <a:stretch>
            <a:fillRect/>
          </a:stretch>
        </p:blipFill>
        <p:spPr>
          <a:xfrm>
            <a:off x="-7782" y="0"/>
            <a:ext cx="12192000" cy="6858000"/>
          </a:xfrm>
          <a:prstGeom prst="rect">
            <a:avLst/>
          </a:prstGeom>
        </p:spPr>
      </p:pic>
      <p:sp>
        <p:nvSpPr>
          <p:cNvPr id="38" name="TextBox 37">
            <a:extLst>
              <a:ext uri="{FF2B5EF4-FFF2-40B4-BE49-F238E27FC236}">
                <a16:creationId xmlns:a16="http://schemas.microsoft.com/office/drawing/2014/main" id="{9E74949B-4E47-F286-04C4-76101A524D48}"/>
              </a:ext>
            </a:extLst>
          </p:cNvPr>
          <p:cNvSpPr txBox="1"/>
          <p:nvPr/>
        </p:nvSpPr>
        <p:spPr>
          <a:xfrm>
            <a:off x="4450187" y="2730366"/>
            <a:ext cx="7525296" cy="1964512"/>
          </a:xfrm>
          <a:prstGeom prst="rect">
            <a:avLst/>
          </a:prstGeom>
          <a:noFill/>
        </p:spPr>
        <p:txBody>
          <a:bodyPr wrap="square" rtlCol="0">
            <a:spAutoFit/>
          </a:bodyPr>
          <a:lstStyle/>
          <a:p>
            <a:pPr marL="11113">
              <a:lnSpc>
                <a:spcPct val="110000"/>
              </a:lnSpc>
              <a:tabLst>
                <a:tab pos="215900" algn="l"/>
              </a:tabLst>
            </a:pPr>
            <a:endParaRPr lang="en-US" sz="2800" b="1" dirty="0">
              <a:solidFill>
                <a:srgbClr val="FFC000"/>
              </a:solidFill>
              <a:latin typeface="Calibri" panose="020F0502020204030204" pitchFamily="34" charset="0"/>
              <a:cs typeface="Calibri" panose="020F0502020204030204" pitchFamily="34" charset="0"/>
            </a:endParaRPr>
          </a:p>
          <a:p>
            <a:pPr marL="11113">
              <a:lnSpc>
                <a:spcPct val="110000"/>
              </a:lnSpc>
              <a:tabLst>
                <a:tab pos="215900" algn="l"/>
              </a:tabLst>
            </a:pPr>
            <a:endParaRPr lang="en-US" sz="2800" b="1" dirty="0">
              <a:solidFill>
                <a:srgbClr val="FFC000"/>
              </a:solidFill>
              <a:latin typeface="Calibri" panose="020F0502020204030204" pitchFamily="34" charset="0"/>
              <a:cs typeface="Calibri" panose="020F0502020204030204" pitchFamily="34" charset="0"/>
            </a:endParaRPr>
          </a:p>
          <a:p>
            <a:pPr marL="11113">
              <a:lnSpc>
                <a:spcPct val="110000"/>
              </a:lnSpc>
              <a:tabLst>
                <a:tab pos="215900" algn="l"/>
              </a:tabLst>
            </a:pPr>
            <a:endParaRPr lang="en-US" sz="2800" b="1" dirty="0">
              <a:solidFill>
                <a:srgbClr val="FFC000"/>
              </a:solidFill>
              <a:latin typeface="Calibri" panose="020F0502020204030204" pitchFamily="34" charset="0"/>
              <a:cs typeface="Calibri" panose="020F0502020204030204" pitchFamily="34" charset="0"/>
            </a:endParaRPr>
          </a:p>
          <a:p>
            <a:pPr marL="11113" algn="r">
              <a:lnSpc>
                <a:spcPct val="110000"/>
              </a:lnSpc>
              <a:tabLst>
                <a:tab pos="215900" algn="l"/>
              </a:tabLst>
            </a:pPr>
            <a:r>
              <a:rPr lang="en-US" sz="2800" b="1" dirty="0" err="1">
                <a:solidFill>
                  <a:srgbClr val="FFC000"/>
                </a:solidFill>
                <a:latin typeface="Calibri" panose="020F0502020204030204" pitchFamily="34" charset="0"/>
                <a:cs typeface="Calibri" panose="020F0502020204030204" pitchFamily="34" charset="0"/>
              </a:rPr>
              <a:t>Lic</a:t>
            </a:r>
            <a:r>
              <a:rPr lang="en-US" sz="2800" b="1" dirty="0">
                <a:solidFill>
                  <a:srgbClr val="FFC000"/>
                </a:solidFill>
                <a:latin typeface="Calibri" panose="020F0502020204030204" pitchFamily="34" charset="0"/>
                <a:cs typeface="Calibri" panose="020F0502020204030204" pitchFamily="34" charset="0"/>
              </a:rPr>
              <a:t>. Claudia Gómez Prieto</a:t>
            </a:r>
          </a:p>
        </p:txBody>
      </p:sp>
      <p:sp>
        <p:nvSpPr>
          <p:cNvPr id="15" name="Rounded Rectangle 14">
            <a:extLst>
              <a:ext uri="{FF2B5EF4-FFF2-40B4-BE49-F238E27FC236}">
                <a16:creationId xmlns:a16="http://schemas.microsoft.com/office/drawing/2014/main" id="{25C64EC4-C8C4-4BBA-8BE6-8C2464E2B7A7}"/>
              </a:ext>
            </a:extLst>
          </p:cNvPr>
          <p:cNvSpPr/>
          <p:nvPr/>
        </p:nvSpPr>
        <p:spPr>
          <a:xfrm flipH="1">
            <a:off x="4114800" y="1102018"/>
            <a:ext cx="118872" cy="3539430"/>
          </a:xfrm>
          <a:prstGeom prst="roundRect">
            <a:avLst>
              <a:gd name="adj" fmla="val 50000"/>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E3EA45CA-7E5C-16CA-C375-186119A48B1F}"/>
              </a:ext>
            </a:extLst>
          </p:cNvPr>
          <p:cNvSpPr txBox="1"/>
          <p:nvPr/>
        </p:nvSpPr>
        <p:spPr>
          <a:xfrm>
            <a:off x="265589" y="4233213"/>
            <a:ext cx="3562965" cy="461665"/>
          </a:xfrm>
          <a:prstGeom prst="rect">
            <a:avLst/>
          </a:prstGeom>
          <a:noFill/>
        </p:spPr>
        <p:txBody>
          <a:bodyPr wrap="square">
            <a:spAutoFit/>
          </a:bodyPr>
          <a:lstStyle/>
          <a:p>
            <a:pPr algn="r"/>
            <a:r>
              <a:rPr lang="en-US" sz="2400" b="1" dirty="0">
                <a:solidFill>
                  <a:srgbClr val="FFC000"/>
                </a:solidFill>
                <a:latin typeface="Calibri" panose="020F0502020204030204" pitchFamily="34" charset="0"/>
                <a:cs typeface="Calibri" panose="020F0502020204030204" pitchFamily="34" charset="0"/>
              </a:rPr>
              <a:t>RANFÒ - KARAYIB</a:t>
            </a:r>
          </a:p>
        </p:txBody>
      </p:sp>
      <p:sp>
        <p:nvSpPr>
          <p:cNvPr id="2" name="TextBox 1">
            <a:extLst>
              <a:ext uri="{FF2B5EF4-FFF2-40B4-BE49-F238E27FC236}">
                <a16:creationId xmlns:a16="http://schemas.microsoft.com/office/drawing/2014/main" id="{A41F5B63-EF15-6216-A5E9-047D51BEC856}"/>
              </a:ext>
            </a:extLst>
          </p:cNvPr>
          <p:cNvSpPr txBox="1"/>
          <p:nvPr/>
        </p:nvSpPr>
        <p:spPr>
          <a:xfrm>
            <a:off x="-7782" y="995026"/>
            <a:ext cx="3847909" cy="3108543"/>
          </a:xfrm>
          <a:prstGeom prst="rect">
            <a:avLst/>
          </a:prstGeom>
          <a:noFill/>
        </p:spPr>
        <p:txBody>
          <a:bodyPr wrap="square">
            <a:spAutoFit/>
          </a:bodyPr>
          <a:lstStyle/>
          <a:p>
            <a:pPr algn="r"/>
            <a:r>
              <a:rPr lang="en-US" sz="2800" b="1" dirty="0">
                <a:solidFill>
                  <a:schemeClr val="bg1"/>
                </a:solidFill>
                <a:latin typeface="Calibri" panose="020F0502020204030204" pitchFamily="34" charset="0"/>
                <a:cs typeface="Calibri" panose="020F0502020204030204" pitchFamily="34" charset="0"/>
              </a:rPr>
              <a:t> FORTALECIMIENTO DE CAPACIDADES LOCALES Y COMUNITARIAS ANTE</a:t>
            </a:r>
          </a:p>
          <a:p>
            <a:pPr algn="r"/>
            <a:r>
              <a:rPr lang="en-US" sz="2800" b="1" dirty="0">
                <a:solidFill>
                  <a:schemeClr val="bg1"/>
                </a:solidFill>
                <a:latin typeface="Calibri" panose="020F0502020204030204" pitchFamily="34" charset="0"/>
                <a:cs typeface="Calibri" panose="020F0502020204030204" pitchFamily="34" charset="0"/>
              </a:rPr>
              <a:t>DESASTRES NATURALES EN EL CARIBE  </a:t>
            </a:r>
          </a:p>
          <a:p>
            <a:pPr algn="r"/>
            <a:r>
              <a:rPr lang="en-US" sz="2800" b="1" dirty="0">
                <a:solidFill>
                  <a:schemeClr val="bg1"/>
                </a:solidFill>
                <a:latin typeface="Calibri" panose="020F0502020204030204" pitchFamily="34" charset="0"/>
                <a:cs typeface="Calibri" panose="020F0502020204030204" pitchFamily="34" charset="0"/>
              </a:rPr>
              <a:t>PEIDS</a:t>
            </a:r>
          </a:p>
          <a:p>
            <a:pPr algn="r"/>
            <a:endParaRPr lang="en-US" sz="2800" b="1" dirty="0">
              <a:solidFill>
                <a:schemeClr val="bg1"/>
              </a:solidFill>
              <a:latin typeface="Calibri" panose="020F0502020204030204" pitchFamily="34" charset="0"/>
              <a:cs typeface="Calibri" panose="020F0502020204030204" pitchFamily="34" charset="0"/>
            </a:endParaRPr>
          </a:p>
        </p:txBody>
      </p:sp>
      <p:sp>
        <p:nvSpPr>
          <p:cNvPr id="4" name="CuadroTexto 3">
            <a:extLst>
              <a:ext uri="{FF2B5EF4-FFF2-40B4-BE49-F238E27FC236}">
                <a16:creationId xmlns:a16="http://schemas.microsoft.com/office/drawing/2014/main" id="{2AB7E4E3-6C3B-C4D3-6FC2-3F7A1F079F78}"/>
              </a:ext>
            </a:extLst>
          </p:cNvPr>
          <p:cNvSpPr txBox="1"/>
          <p:nvPr/>
        </p:nvSpPr>
        <p:spPr>
          <a:xfrm>
            <a:off x="4301739" y="773894"/>
            <a:ext cx="7822193" cy="2800767"/>
          </a:xfrm>
          <a:prstGeom prst="rect">
            <a:avLst/>
          </a:prstGeom>
          <a:noFill/>
        </p:spPr>
        <p:txBody>
          <a:bodyPr wrap="square" tIns="0" bIns="0">
            <a:spAutoFit/>
          </a:bodyPr>
          <a:lstStyle/>
          <a:p>
            <a:pPr marL="11113">
              <a:lnSpc>
                <a:spcPct val="200000"/>
              </a:lnSpc>
              <a:tabLst>
                <a:tab pos="215900" algn="l"/>
              </a:tabLst>
            </a:pPr>
            <a:r>
              <a:rPr lang="es-AR" sz="2600" b="1" dirty="0">
                <a:solidFill>
                  <a:srgbClr val="FFC000"/>
                </a:solidFill>
                <a:latin typeface="Calibri" panose="020F0502020204030204" pitchFamily="34" charset="0"/>
                <a:cs typeface="Calibri" panose="020F0502020204030204" pitchFamily="34" charset="0"/>
              </a:rPr>
              <a:t>LOS DESASTRES DESDE UNA PERSPECTIVA PSICOLÓGICA</a:t>
            </a:r>
          </a:p>
          <a:p>
            <a:pPr marL="11113">
              <a:lnSpc>
                <a:spcPct val="200000"/>
              </a:lnSpc>
              <a:tabLst>
                <a:tab pos="215900" algn="l"/>
              </a:tabLst>
            </a:pPr>
            <a:r>
              <a:rPr lang="es-AR" sz="2600" b="1" dirty="0">
                <a:solidFill>
                  <a:srgbClr val="FFC000"/>
                </a:solidFill>
                <a:latin typeface="Calibri" panose="020F0502020204030204" pitchFamily="34" charset="0"/>
                <a:cs typeface="Calibri" panose="020F0502020204030204" pitchFamily="34" charset="0"/>
              </a:rPr>
              <a:t>DISASTERS FROM A PSYCHOLOGICAL PERSPECTIVE</a:t>
            </a:r>
          </a:p>
          <a:p>
            <a:pPr marL="11113">
              <a:tabLst>
                <a:tab pos="215900" algn="l"/>
              </a:tabLst>
            </a:pPr>
            <a:endParaRPr lang="es-AR" sz="2600" b="1" dirty="0">
              <a:solidFill>
                <a:srgbClr val="FFC000"/>
              </a:solidFill>
              <a:latin typeface="Calibri" panose="020F0502020204030204" pitchFamily="34" charset="0"/>
              <a:cs typeface="Calibri" panose="020F0502020204030204" pitchFamily="34" charset="0"/>
            </a:endParaRPr>
          </a:p>
          <a:p>
            <a:pPr marL="11113">
              <a:tabLst>
                <a:tab pos="215900" algn="l"/>
              </a:tabLst>
            </a:pPr>
            <a:r>
              <a:rPr lang="es-AR" sz="2600" b="1" dirty="0">
                <a:solidFill>
                  <a:srgbClr val="FFC000"/>
                </a:solidFill>
                <a:latin typeface="Calibri" panose="020F0502020204030204" pitchFamily="34" charset="0"/>
                <a:cs typeface="Calibri" panose="020F0502020204030204" pitchFamily="34" charset="0"/>
              </a:rPr>
              <a:t>LES CATASTROPHES D'UN POINT DE VUE PSYCHOLOGIQUE</a:t>
            </a:r>
          </a:p>
        </p:txBody>
      </p:sp>
    </p:spTree>
    <p:extLst>
      <p:ext uri="{BB962C8B-B14F-4D97-AF65-F5344CB8AC3E}">
        <p14:creationId xmlns:p14="http://schemas.microsoft.com/office/powerpoint/2010/main" val="3190448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430ECB6-92C4-BFC1-EDC0-29E401F3D778}"/>
              </a:ext>
            </a:extLst>
          </p:cNvPr>
          <p:cNvSpPr/>
          <p:nvPr/>
        </p:nvSpPr>
        <p:spPr>
          <a:xfrm>
            <a:off x="681252" y="1558166"/>
            <a:ext cx="4805148" cy="3102388"/>
          </a:xfrm>
          <a:prstGeom prst="rect">
            <a:avLst/>
          </a:prstGeom>
        </p:spPr>
        <p:txBody>
          <a:bodyPr wrap="square">
            <a:spAutoFit/>
          </a:bodyPr>
          <a:lstStyle/>
          <a:p>
            <a:pPr>
              <a:lnSpc>
                <a:spcPct val="107000"/>
              </a:lnSpc>
              <a:spcAft>
                <a:spcPts val="800"/>
              </a:spcAft>
            </a:pPr>
            <a:r>
              <a:rPr lang="es-AR" sz="1900" dirty="0">
                <a:solidFill>
                  <a:srgbClr val="002060"/>
                </a:solidFill>
                <a:ea typeface="Calibri" panose="020F0502020204030204" pitchFamily="34" charset="0"/>
                <a:cs typeface="Times New Roman" panose="02020603050405020304" pitchFamily="18" charset="0"/>
              </a:rPr>
              <a:t>Eventos adversos de gran magnitud, que generan importantes daños y pérdidas de vidas, bienes y recursos productivos.</a:t>
            </a:r>
          </a:p>
          <a:p>
            <a:pPr>
              <a:lnSpc>
                <a:spcPct val="107000"/>
              </a:lnSpc>
              <a:spcAft>
                <a:spcPts val="800"/>
              </a:spcAft>
            </a:pPr>
            <a:r>
              <a:rPr lang="es-AR" sz="1900" dirty="0">
                <a:solidFill>
                  <a:srgbClr val="002060"/>
                </a:solidFill>
                <a:ea typeface="Calibri" panose="020F0502020204030204" pitchFamily="34" charset="0"/>
                <a:cs typeface="Times New Roman" panose="02020603050405020304" pitchFamily="18" charset="0"/>
              </a:rPr>
              <a:t>Superan la capacidad habitual de organización y exigen la movilización de recursos  extraordinarios.</a:t>
            </a:r>
          </a:p>
          <a:p>
            <a:pPr>
              <a:lnSpc>
                <a:spcPct val="107000"/>
              </a:lnSpc>
              <a:spcAft>
                <a:spcPts val="800"/>
              </a:spcAft>
            </a:pPr>
            <a:r>
              <a:rPr lang="es-AR" sz="1900" dirty="0">
                <a:solidFill>
                  <a:srgbClr val="002060"/>
                </a:solidFill>
                <a:ea typeface="Calibri" panose="020F0502020204030204" pitchFamily="34" charset="0"/>
                <a:cs typeface="Times New Roman" panose="02020603050405020304" pitchFamily="18" charset="0"/>
              </a:rPr>
              <a:t>Irrumpen desde el mundo externo, y producen la percepción de una amenaza sobre la integridad de la persona.</a:t>
            </a:r>
          </a:p>
        </p:txBody>
      </p:sp>
      <p:sp>
        <p:nvSpPr>
          <p:cNvPr id="5" name="CuadroTexto 4">
            <a:extLst>
              <a:ext uri="{FF2B5EF4-FFF2-40B4-BE49-F238E27FC236}">
                <a16:creationId xmlns:a16="http://schemas.microsoft.com/office/drawing/2014/main" id="{3C7C0AAF-A557-BB8F-946B-2A1E0B6EDB0C}"/>
              </a:ext>
            </a:extLst>
          </p:cNvPr>
          <p:cNvSpPr txBox="1"/>
          <p:nvPr/>
        </p:nvSpPr>
        <p:spPr>
          <a:xfrm>
            <a:off x="681252" y="811693"/>
            <a:ext cx="4920397" cy="523220"/>
          </a:xfrm>
          <a:prstGeom prst="rect">
            <a:avLst/>
          </a:prstGeom>
          <a:noFill/>
        </p:spPr>
        <p:txBody>
          <a:bodyPr wrap="square">
            <a:spAutoFit/>
          </a:bodyPr>
          <a:lstStyle/>
          <a:p>
            <a:r>
              <a:rPr lang="es-AR" sz="2800" b="1" dirty="0">
                <a:solidFill>
                  <a:srgbClr val="002060"/>
                </a:solidFill>
              </a:rPr>
              <a:t>Situaciones de desastre</a:t>
            </a:r>
          </a:p>
        </p:txBody>
      </p:sp>
      <p:sp>
        <p:nvSpPr>
          <p:cNvPr id="7" name="CuadroTexto 6">
            <a:extLst>
              <a:ext uri="{FF2B5EF4-FFF2-40B4-BE49-F238E27FC236}">
                <a16:creationId xmlns:a16="http://schemas.microsoft.com/office/drawing/2014/main" id="{D5B01351-DABD-7ACB-93B2-B75B224BE013}"/>
              </a:ext>
            </a:extLst>
          </p:cNvPr>
          <p:cNvSpPr txBox="1"/>
          <p:nvPr/>
        </p:nvSpPr>
        <p:spPr>
          <a:xfrm>
            <a:off x="6048372" y="1594002"/>
            <a:ext cx="5015652" cy="3016210"/>
          </a:xfrm>
          <a:prstGeom prst="rect">
            <a:avLst/>
          </a:prstGeom>
          <a:noFill/>
        </p:spPr>
        <p:txBody>
          <a:bodyPr wrap="square">
            <a:spAutoFit/>
          </a:bodyPr>
          <a:lstStyle/>
          <a:p>
            <a:r>
              <a:rPr lang="en-US" sz="1900" dirty="0">
                <a:solidFill>
                  <a:schemeClr val="tx2"/>
                </a:solidFill>
              </a:rPr>
              <a:t>Adverse events of great magnitude that cause significant damage and loss of lives, property, and productive resources. </a:t>
            </a:r>
          </a:p>
          <a:p>
            <a:endParaRPr lang="en-US" sz="1900" dirty="0">
              <a:solidFill>
                <a:schemeClr val="tx2"/>
              </a:solidFill>
            </a:endParaRPr>
          </a:p>
          <a:p>
            <a:r>
              <a:rPr lang="en-US" sz="1900" dirty="0">
                <a:solidFill>
                  <a:schemeClr val="tx2"/>
                </a:solidFill>
              </a:rPr>
              <a:t>They exceed usual organizational capacities and require the mobilization of extraordinary resources. </a:t>
            </a:r>
          </a:p>
          <a:p>
            <a:endParaRPr lang="en-US" sz="1900" dirty="0">
              <a:solidFill>
                <a:schemeClr val="tx2"/>
              </a:solidFill>
            </a:endParaRPr>
          </a:p>
          <a:p>
            <a:r>
              <a:rPr lang="en-US" sz="1900" dirty="0">
                <a:solidFill>
                  <a:schemeClr val="tx2"/>
                </a:solidFill>
              </a:rPr>
              <a:t>They erupt from the external world and create the perception of a threat to personal integrity.</a:t>
            </a:r>
          </a:p>
        </p:txBody>
      </p:sp>
      <p:sp>
        <p:nvSpPr>
          <p:cNvPr id="3" name="CuadroTexto 2">
            <a:extLst>
              <a:ext uri="{FF2B5EF4-FFF2-40B4-BE49-F238E27FC236}">
                <a16:creationId xmlns:a16="http://schemas.microsoft.com/office/drawing/2014/main" id="{367593BA-6731-F0BC-8444-589EFB835B1B}"/>
              </a:ext>
            </a:extLst>
          </p:cNvPr>
          <p:cNvSpPr txBox="1"/>
          <p:nvPr/>
        </p:nvSpPr>
        <p:spPr>
          <a:xfrm>
            <a:off x="6096000" y="811693"/>
            <a:ext cx="4920397" cy="523220"/>
          </a:xfrm>
          <a:prstGeom prst="rect">
            <a:avLst/>
          </a:prstGeom>
          <a:noFill/>
        </p:spPr>
        <p:txBody>
          <a:bodyPr wrap="square">
            <a:spAutoFit/>
          </a:bodyPr>
          <a:lstStyle/>
          <a:p>
            <a:r>
              <a:rPr lang="es-AR" sz="2800" b="1" dirty="0" err="1">
                <a:solidFill>
                  <a:srgbClr val="002060"/>
                </a:solidFill>
              </a:rPr>
              <a:t>Disaster</a:t>
            </a:r>
            <a:r>
              <a:rPr lang="es-AR" sz="2800" b="1" dirty="0">
                <a:solidFill>
                  <a:srgbClr val="002060"/>
                </a:solidFill>
              </a:rPr>
              <a:t> </a:t>
            </a:r>
            <a:r>
              <a:rPr lang="es-AR" sz="2800" b="1" dirty="0" err="1">
                <a:solidFill>
                  <a:srgbClr val="002060"/>
                </a:solidFill>
              </a:rPr>
              <a:t>Situation</a:t>
            </a:r>
            <a:endParaRPr lang="es-AR" sz="2800" b="1" dirty="0">
              <a:solidFill>
                <a:srgbClr val="002060"/>
              </a:solidFill>
            </a:endParaRPr>
          </a:p>
        </p:txBody>
      </p:sp>
    </p:spTree>
    <p:extLst>
      <p:ext uri="{BB962C8B-B14F-4D97-AF65-F5344CB8AC3E}">
        <p14:creationId xmlns:p14="http://schemas.microsoft.com/office/powerpoint/2010/main" val="2381904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2650EF4-685B-24A4-6C14-28F586F9C6A6}"/>
              </a:ext>
            </a:extLst>
          </p:cNvPr>
          <p:cNvSpPr/>
          <p:nvPr/>
        </p:nvSpPr>
        <p:spPr>
          <a:xfrm>
            <a:off x="5621255" y="1325627"/>
            <a:ext cx="5640912" cy="707310"/>
          </a:xfrm>
          <a:prstGeom prst="rect">
            <a:avLst/>
          </a:prstGeom>
        </p:spPr>
        <p:txBody>
          <a:bodyPr wrap="square">
            <a:spAutoFit/>
          </a:bodyPr>
          <a:lstStyle/>
          <a:p>
            <a:pPr algn="just">
              <a:lnSpc>
                <a:spcPct val="107000"/>
              </a:lnSpc>
              <a:spcAft>
                <a:spcPts val="800"/>
              </a:spcAft>
            </a:pPr>
            <a:r>
              <a:rPr lang="es-AR" sz="1900" dirty="0">
                <a:solidFill>
                  <a:srgbClr val="002060"/>
                </a:solidFill>
                <a:ea typeface="Calibri" panose="020F0502020204030204" pitchFamily="34" charset="0"/>
                <a:cs typeface="Times New Roman" panose="02020603050405020304" pitchFamily="18" charset="0"/>
              </a:rPr>
              <a:t>Condición que predispone a sufrir daños y pérdidas frente a la ocurrencia de eventos adversos</a:t>
            </a:r>
          </a:p>
        </p:txBody>
      </p:sp>
      <p:pic>
        <p:nvPicPr>
          <p:cNvPr id="4" name="Imagen 3">
            <a:extLst>
              <a:ext uri="{FF2B5EF4-FFF2-40B4-BE49-F238E27FC236}">
                <a16:creationId xmlns:a16="http://schemas.microsoft.com/office/drawing/2014/main" id="{A647D71C-03E8-B73D-AC2B-8961EB505B4E}"/>
              </a:ext>
            </a:extLst>
          </p:cNvPr>
          <p:cNvPicPr>
            <a:picLocks noChangeAspect="1"/>
          </p:cNvPicPr>
          <p:nvPr/>
        </p:nvPicPr>
        <p:blipFill>
          <a:blip r:embed="rId2"/>
          <a:stretch>
            <a:fillRect/>
          </a:stretch>
        </p:blipFill>
        <p:spPr>
          <a:xfrm>
            <a:off x="555352" y="1325627"/>
            <a:ext cx="4624476" cy="2525020"/>
          </a:xfrm>
          <a:prstGeom prst="roundRect">
            <a:avLst/>
          </a:prstGeom>
        </p:spPr>
      </p:pic>
      <p:sp>
        <p:nvSpPr>
          <p:cNvPr id="8" name="CuadroTexto 7">
            <a:extLst>
              <a:ext uri="{FF2B5EF4-FFF2-40B4-BE49-F238E27FC236}">
                <a16:creationId xmlns:a16="http://schemas.microsoft.com/office/drawing/2014/main" id="{8E99BA49-6879-302F-EA14-1E39D591403A}"/>
              </a:ext>
            </a:extLst>
          </p:cNvPr>
          <p:cNvSpPr txBox="1"/>
          <p:nvPr/>
        </p:nvSpPr>
        <p:spPr>
          <a:xfrm>
            <a:off x="5621255" y="613295"/>
            <a:ext cx="3201629" cy="523220"/>
          </a:xfrm>
          <a:prstGeom prst="rect">
            <a:avLst/>
          </a:prstGeom>
          <a:noFill/>
        </p:spPr>
        <p:txBody>
          <a:bodyPr wrap="square">
            <a:spAutoFit/>
          </a:bodyPr>
          <a:lstStyle/>
          <a:p>
            <a:r>
              <a:rPr lang="es-AR" sz="2800" b="1" dirty="0">
                <a:solidFill>
                  <a:srgbClr val="002060"/>
                </a:solidFill>
              </a:rPr>
              <a:t>Vulnerabilidad</a:t>
            </a:r>
            <a:r>
              <a:rPr lang="es-AR" b="1" dirty="0"/>
              <a:t> </a:t>
            </a:r>
          </a:p>
        </p:txBody>
      </p:sp>
      <p:sp>
        <p:nvSpPr>
          <p:cNvPr id="10" name="CuadroTexto 9">
            <a:extLst>
              <a:ext uri="{FF2B5EF4-FFF2-40B4-BE49-F238E27FC236}">
                <a16:creationId xmlns:a16="http://schemas.microsoft.com/office/drawing/2014/main" id="{17055655-23B5-27E8-1907-785CD63CC946}"/>
              </a:ext>
            </a:extLst>
          </p:cNvPr>
          <p:cNvSpPr txBox="1"/>
          <p:nvPr/>
        </p:nvSpPr>
        <p:spPr>
          <a:xfrm>
            <a:off x="5621255" y="2113810"/>
            <a:ext cx="6570745" cy="677108"/>
          </a:xfrm>
          <a:prstGeom prst="rect">
            <a:avLst/>
          </a:prstGeom>
          <a:noFill/>
        </p:spPr>
        <p:txBody>
          <a:bodyPr wrap="square">
            <a:spAutoFit/>
          </a:bodyPr>
          <a:lstStyle/>
          <a:p>
            <a:r>
              <a:rPr lang="es-AR" sz="1900" dirty="0">
                <a:solidFill>
                  <a:srgbClr val="002060"/>
                </a:solidFill>
              </a:rPr>
              <a:t>Los desastres no afectan al azar. Siempre inciden más negativamente en los más vulnerables </a:t>
            </a:r>
          </a:p>
        </p:txBody>
      </p:sp>
      <p:sp>
        <p:nvSpPr>
          <p:cNvPr id="12" name="CuadroTexto 11">
            <a:extLst>
              <a:ext uri="{FF2B5EF4-FFF2-40B4-BE49-F238E27FC236}">
                <a16:creationId xmlns:a16="http://schemas.microsoft.com/office/drawing/2014/main" id="{BC7BE69D-CFAD-BFAE-D015-BA4C36E5D8A3}"/>
              </a:ext>
            </a:extLst>
          </p:cNvPr>
          <p:cNvSpPr txBox="1"/>
          <p:nvPr/>
        </p:nvSpPr>
        <p:spPr>
          <a:xfrm>
            <a:off x="5621255" y="3637630"/>
            <a:ext cx="6115474" cy="677108"/>
          </a:xfrm>
          <a:prstGeom prst="rect">
            <a:avLst/>
          </a:prstGeom>
          <a:noFill/>
        </p:spPr>
        <p:txBody>
          <a:bodyPr wrap="square">
            <a:spAutoFit/>
          </a:bodyPr>
          <a:lstStyle/>
          <a:p>
            <a:r>
              <a:rPr lang="en-US" sz="1900" dirty="0">
                <a:solidFill>
                  <a:schemeClr val="tx2"/>
                </a:solidFill>
              </a:rPr>
              <a:t>A condition that predisposes individuals to suffer damage and losses when adverse events occur</a:t>
            </a:r>
          </a:p>
        </p:txBody>
      </p:sp>
      <p:sp>
        <p:nvSpPr>
          <p:cNvPr id="14" name="CuadroTexto 13">
            <a:extLst>
              <a:ext uri="{FF2B5EF4-FFF2-40B4-BE49-F238E27FC236}">
                <a16:creationId xmlns:a16="http://schemas.microsoft.com/office/drawing/2014/main" id="{20592EC3-BA25-27A4-D482-5CF5A5C6C8A9}"/>
              </a:ext>
            </a:extLst>
          </p:cNvPr>
          <p:cNvSpPr txBox="1"/>
          <p:nvPr/>
        </p:nvSpPr>
        <p:spPr>
          <a:xfrm>
            <a:off x="5621255" y="4476484"/>
            <a:ext cx="5484114" cy="677108"/>
          </a:xfrm>
          <a:prstGeom prst="rect">
            <a:avLst/>
          </a:prstGeom>
          <a:noFill/>
        </p:spPr>
        <p:txBody>
          <a:bodyPr wrap="square">
            <a:spAutoFit/>
          </a:bodyPr>
          <a:lstStyle/>
          <a:p>
            <a:r>
              <a:rPr lang="en-US" sz="1900" dirty="0">
                <a:solidFill>
                  <a:schemeClr val="tx2"/>
                </a:solidFill>
              </a:rPr>
              <a:t>Disasters do not affect randomly; they usually impact the most vulnerable more negatively </a:t>
            </a:r>
            <a:endParaRPr lang="es-AR" sz="1900" dirty="0">
              <a:solidFill>
                <a:schemeClr val="tx2"/>
              </a:solidFill>
            </a:endParaRPr>
          </a:p>
        </p:txBody>
      </p:sp>
      <p:sp>
        <p:nvSpPr>
          <p:cNvPr id="3" name="CuadroTexto 2">
            <a:extLst>
              <a:ext uri="{FF2B5EF4-FFF2-40B4-BE49-F238E27FC236}">
                <a16:creationId xmlns:a16="http://schemas.microsoft.com/office/drawing/2014/main" id="{74BDE552-87C6-9371-C23C-D3A0684C8BF9}"/>
              </a:ext>
            </a:extLst>
          </p:cNvPr>
          <p:cNvSpPr txBox="1"/>
          <p:nvPr/>
        </p:nvSpPr>
        <p:spPr>
          <a:xfrm>
            <a:off x="5621255" y="2952664"/>
            <a:ext cx="3201629" cy="523220"/>
          </a:xfrm>
          <a:prstGeom prst="rect">
            <a:avLst/>
          </a:prstGeom>
          <a:noFill/>
        </p:spPr>
        <p:txBody>
          <a:bodyPr wrap="square">
            <a:spAutoFit/>
          </a:bodyPr>
          <a:lstStyle/>
          <a:p>
            <a:r>
              <a:rPr lang="es-AR" sz="2800" b="1" dirty="0" err="1">
                <a:solidFill>
                  <a:srgbClr val="002060"/>
                </a:solidFill>
              </a:rPr>
              <a:t>Vulnerability</a:t>
            </a:r>
            <a:r>
              <a:rPr lang="es-AR" b="1" dirty="0"/>
              <a:t> </a:t>
            </a:r>
          </a:p>
        </p:txBody>
      </p:sp>
    </p:spTree>
    <p:extLst>
      <p:ext uri="{BB962C8B-B14F-4D97-AF65-F5344CB8AC3E}">
        <p14:creationId xmlns:p14="http://schemas.microsoft.com/office/powerpoint/2010/main" val="4038749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2650EF4-685B-24A4-6C14-28F586F9C6A6}"/>
              </a:ext>
            </a:extLst>
          </p:cNvPr>
          <p:cNvSpPr/>
          <p:nvPr/>
        </p:nvSpPr>
        <p:spPr>
          <a:xfrm>
            <a:off x="5621254" y="1108466"/>
            <a:ext cx="6015393" cy="2246769"/>
          </a:xfrm>
          <a:prstGeom prst="rect">
            <a:avLst/>
          </a:prstGeom>
        </p:spPr>
        <p:txBody>
          <a:bodyPr wrap="square">
            <a:spAutoFit/>
          </a:bodyPr>
          <a:lstStyle/>
          <a:p>
            <a:r>
              <a:rPr lang="es-AR" sz="2000" dirty="0">
                <a:solidFill>
                  <a:srgbClr val="002060"/>
                </a:solidFill>
              </a:rPr>
              <a:t>Las comunidades pobres usualmente tienen limitaciones de acceso a los servicios sociales y de salud</a:t>
            </a:r>
          </a:p>
          <a:p>
            <a:endParaRPr lang="es-AR" sz="2000" dirty="0">
              <a:solidFill>
                <a:srgbClr val="002060"/>
              </a:solidFill>
            </a:endParaRPr>
          </a:p>
          <a:p>
            <a:r>
              <a:rPr lang="es-AR" sz="2000" dirty="0">
                <a:solidFill>
                  <a:srgbClr val="002060"/>
                </a:solidFill>
              </a:rPr>
              <a:t>Carecen de planes y recursos para prevenir y enfrentar las emergencias pues suelen carecer de redes de atención en lo cotidiano</a:t>
            </a:r>
          </a:p>
        </p:txBody>
      </p:sp>
      <p:sp>
        <p:nvSpPr>
          <p:cNvPr id="8" name="CuadroTexto 7">
            <a:extLst>
              <a:ext uri="{FF2B5EF4-FFF2-40B4-BE49-F238E27FC236}">
                <a16:creationId xmlns:a16="http://schemas.microsoft.com/office/drawing/2014/main" id="{8E99BA49-6879-302F-EA14-1E39D591403A}"/>
              </a:ext>
            </a:extLst>
          </p:cNvPr>
          <p:cNvSpPr txBox="1"/>
          <p:nvPr/>
        </p:nvSpPr>
        <p:spPr>
          <a:xfrm>
            <a:off x="5621255" y="511482"/>
            <a:ext cx="3201629" cy="523220"/>
          </a:xfrm>
          <a:prstGeom prst="rect">
            <a:avLst/>
          </a:prstGeom>
          <a:noFill/>
        </p:spPr>
        <p:txBody>
          <a:bodyPr wrap="square">
            <a:spAutoFit/>
          </a:bodyPr>
          <a:lstStyle/>
          <a:p>
            <a:r>
              <a:rPr lang="es-AR" sz="2800" b="1" dirty="0">
                <a:solidFill>
                  <a:srgbClr val="002060"/>
                </a:solidFill>
              </a:rPr>
              <a:t>Vulnerabilidad</a:t>
            </a:r>
            <a:r>
              <a:rPr lang="es-AR" b="1" dirty="0"/>
              <a:t> </a:t>
            </a:r>
          </a:p>
        </p:txBody>
      </p:sp>
      <p:sp>
        <p:nvSpPr>
          <p:cNvPr id="3" name="CuadroTexto 2">
            <a:extLst>
              <a:ext uri="{FF2B5EF4-FFF2-40B4-BE49-F238E27FC236}">
                <a16:creationId xmlns:a16="http://schemas.microsoft.com/office/drawing/2014/main" id="{74BDE552-87C6-9371-C23C-D3A0684C8BF9}"/>
              </a:ext>
            </a:extLst>
          </p:cNvPr>
          <p:cNvSpPr txBox="1"/>
          <p:nvPr/>
        </p:nvSpPr>
        <p:spPr>
          <a:xfrm>
            <a:off x="5621255" y="3429000"/>
            <a:ext cx="3201629" cy="523220"/>
          </a:xfrm>
          <a:prstGeom prst="rect">
            <a:avLst/>
          </a:prstGeom>
          <a:noFill/>
        </p:spPr>
        <p:txBody>
          <a:bodyPr wrap="square">
            <a:spAutoFit/>
          </a:bodyPr>
          <a:lstStyle/>
          <a:p>
            <a:r>
              <a:rPr lang="es-AR" sz="2800" b="1" dirty="0" err="1">
                <a:solidFill>
                  <a:srgbClr val="002060"/>
                </a:solidFill>
              </a:rPr>
              <a:t>Vulnerability</a:t>
            </a:r>
            <a:r>
              <a:rPr lang="es-AR" b="1" dirty="0"/>
              <a:t> </a:t>
            </a:r>
          </a:p>
        </p:txBody>
      </p:sp>
      <p:sp>
        <p:nvSpPr>
          <p:cNvPr id="5" name="CuadroTexto 4">
            <a:extLst>
              <a:ext uri="{FF2B5EF4-FFF2-40B4-BE49-F238E27FC236}">
                <a16:creationId xmlns:a16="http://schemas.microsoft.com/office/drawing/2014/main" id="{4D4AD7EB-6368-A4D5-95B2-8C81C388B44C}"/>
              </a:ext>
            </a:extLst>
          </p:cNvPr>
          <p:cNvSpPr txBox="1"/>
          <p:nvPr/>
        </p:nvSpPr>
        <p:spPr>
          <a:xfrm>
            <a:off x="5621254" y="4054033"/>
            <a:ext cx="5833262" cy="1631216"/>
          </a:xfrm>
          <a:prstGeom prst="rect">
            <a:avLst/>
          </a:prstGeom>
          <a:noFill/>
        </p:spPr>
        <p:txBody>
          <a:bodyPr wrap="square">
            <a:spAutoFit/>
          </a:bodyPr>
          <a:lstStyle/>
          <a:p>
            <a:r>
              <a:rPr lang="en-US" sz="2000" dirty="0">
                <a:solidFill>
                  <a:srgbClr val="002060"/>
                </a:solidFill>
              </a:rPr>
              <a:t>Poor communities usually have limited access to social and health services. They lack plans and resources to prevent and address emergencies because they often lack support networks in their daily lives</a:t>
            </a:r>
            <a:endParaRPr lang="es-AR" sz="2000" dirty="0">
              <a:solidFill>
                <a:srgbClr val="002060"/>
              </a:solidFill>
            </a:endParaRPr>
          </a:p>
        </p:txBody>
      </p:sp>
      <p:pic>
        <p:nvPicPr>
          <p:cNvPr id="6" name="Imagen 5">
            <a:extLst>
              <a:ext uri="{FF2B5EF4-FFF2-40B4-BE49-F238E27FC236}">
                <a16:creationId xmlns:a16="http://schemas.microsoft.com/office/drawing/2014/main" id="{F04FFD8C-692E-E393-703E-724836AE7D33}"/>
              </a:ext>
            </a:extLst>
          </p:cNvPr>
          <p:cNvPicPr>
            <a:picLocks noChangeAspect="1"/>
          </p:cNvPicPr>
          <p:nvPr/>
        </p:nvPicPr>
        <p:blipFill>
          <a:blip r:embed="rId2"/>
          <a:stretch>
            <a:fillRect/>
          </a:stretch>
        </p:blipFill>
        <p:spPr>
          <a:xfrm>
            <a:off x="752771" y="1476302"/>
            <a:ext cx="4361251" cy="2475918"/>
          </a:xfrm>
          <a:prstGeom prst="roundRect">
            <a:avLst/>
          </a:prstGeom>
        </p:spPr>
      </p:pic>
    </p:spTree>
    <p:extLst>
      <p:ext uri="{BB962C8B-B14F-4D97-AF65-F5344CB8AC3E}">
        <p14:creationId xmlns:p14="http://schemas.microsoft.com/office/powerpoint/2010/main" val="537781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67AD3F0A-7B78-344A-AAC0-D96BC2A4E4E5}"/>
              </a:ext>
            </a:extLst>
          </p:cNvPr>
          <p:cNvSpPr txBox="1"/>
          <p:nvPr/>
        </p:nvSpPr>
        <p:spPr>
          <a:xfrm>
            <a:off x="475052" y="1176916"/>
            <a:ext cx="7544483" cy="677108"/>
          </a:xfrm>
          <a:prstGeom prst="rect">
            <a:avLst/>
          </a:prstGeom>
          <a:noFill/>
        </p:spPr>
        <p:txBody>
          <a:bodyPr wrap="square">
            <a:spAutoFit/>
          </a:bodyPr>
          <a:lstStyle/>
          <a:p>
            <a:pPr eaLnBrk="1" hangingPunct="1">
              <a:defRPr/>
            </a:pPr>
            <a:r>
              <a:rPr lang="es-ES" sz="1900" dirty="0">
                <a:solidFill>
                  <a:srgbClr val="002060"/>
                </a:solidFill>
              </a:rPr>
              <a:t>La percepción de una amenaza sobre la integridad profundiza la percepción de la propia VULNERABILIDAD</a:t>
            </a:r>
          </a:p>
        </p:txBody>
      </p:sp>
      <p:sp>
        <p:nvSpPr>
          <p:cNvPr id="6" name="CuadroTexto 5">
            <a:extLst>
              <a:ext uri="{FF2B5EF4-FFF2-40B4-BE49-F238E27FC236}">
                <a16:creationId xmlns:a16="http://schemas.microsoft.com/office/drawing/2014/main" id="{316107B9-DE82-76AB-AD8C-39BFBDDD242E}"/>
              </a:ext>
            </a:extLst>
          </p:cNvPr>
          <p:cNvSpPr txBox="1"/>
          <p:nvPr/>
        </p:nvSpPr>
        <p:spPr>
          <a:xfrm>
            <a:off x="475052" y="1873671"/>
            <a:ext cx="9201383" cy="969496"/>
          </a:xfrm>
          <a:prstGeom prst="rect">
            <a:avLst/>
          </a:prstGeom>
          <a:noFill/>
        </p:spPr>
        <p:txBody>
          <a:bodyPr wrap="square">
            <a:spAutoFit/>
          </a:bodyPr>
          <a:lstStyle/>
          <a:p>
            <a:pPr marL="285750" indent="-285750">
              <a:buFont typeface="Arial" panose="020B0604020202020204" pitchFamily="34" charset="0"/>
              <a:buChar char="•"/>
            </a:pPr>
            <a:r>
              <a:rPr lang="es-AR" sz="1900" dirty="0">
                <a:solidFill>
                  <a:srgbClr val="002060"/>
                </a:solidFill>
              </a:rPr>
              <a:t>Evocan la presencia de la muerte</a:t>
            </a:r>
          </a:p>
          <a:p>
            <a:pPr marL="285750" indent="-285750">
              <a:buFont typeface="Arial" panose="020B0604020202020204" pitchFamily="34" charset="0"/>
              <a:buChar char="•"/>
            </a:pPr>
            <a:r>
              <a:rPr lang="es-AR" sz="1900" dirty="0">
                <a:solidFill>
                  <a:srgbClr val="002060"/>
                </a:solidFill>
              </a:rPr>
              <a:t>Rompen el curso habitual de la vida de la persona</a:t>
            </a:r>
          </a:p>
          <a:p>
            <a:pPr marL="285750" indent="-285750">
              <a:buFont typeface="Arial" panose="020B0604020202020204" pitchFamily="34" charset="0"/>
              <a:buChar char="•"/>
            </a:pPr>
            <a:r>
              <a:rPr lang="es-AR" sz="1900" dirty="0">
                <a:solidFill>
                  <a:srgbClr val="002060"/>
                </a:solidFill>
              </a:rPr>
              <a:t>Generan una sensación inicial de desprotección y falta de recursos para responder</a:t>
            </a:r>
          </a:p>
        </p:txBody>
      </p:sp>
      <p:sp>
        <p:nvSpPr>
          <p:cNvPr id="7" name="CuadroTexto 6">
            <a:extLst>
              <a:ext uri="{FF2B5EF4-FFF2-40B4-BE49-F238E27FC236}">
                <a16:creationId xmlns:a16="http://schemas.microsoft.com/office/drawing/2014/main" id="{C1A9DE02-C980-B8A5-EAAE-C7B64F187893}"/>
              </a:ext>
            </a:extLst>
          </p:cNvPr>
          <p:cNvSpPr txBox="1"/>
          <p:nvPr/>
        </p:nvSpPr>
        <p:spPr>
          <a:xfrm>
            <a:off x="512123" y="536521"/>
            <a:ext cx="4626447" cy="523220"/>
          </a:xfrm>
          <a:prstGeom prst="rect">
            <a:avLst/>
          </a:prstGeom>
          <a:noFill/>
        </p:spPr>
        <p:txBody>
          <a:bodyPr wrap="square">
            <a:spAutoFit/>
          </a:bodyPr>
          <a:lstStyle/>
          <a:p>
            <a:r>
              <a:rPr lang="es-AR" sz="2800" b="1" dirty="0">
                <a:solidFill>
                  <a:srgbClr val="002060"/>
                </a:solidFill>
              </a:rPr>
              <a:t>Vulnerabilidad psicológica</a:t>
            </a:r>
          </a:p>
        </p:txBody>
      </p:sp>
      <p:pic>
        <p:nvPicPr>
          <p:cNvPr id="8" name="Imagen 7">
            <a:extLst>
              <a:ext uri="{FF2B5EF4-FFF2-40B4-BE49-F238E27FC236}">
                <a16:creationId xmlns:a16="http://schemas.microsoft.com/office/drawing/2014/main" id="{E0C212BB-2C24-55EA-6E42-1B7436EF20C0}"/>
              </a:ext>
            </a:extLst>
          </p:cNvPr>
          <p:cNvPicPr>
            <a:picLocks noChangeAspect="1"/>
          </p:cNvPicPr>
          <p:nvPr/>
        </p:nvPicPr>
        <p:blipFill>
          <a:blip r:embed="rId2"/>
          <a:stretch>
            <a:fillRect/>
          </a:stretch>
        </p:blipFill>
        <p:spPr>
          <a:xfrm>
            <a:off x="7767867" y="22610"/>
            <a:ext cx="4424134" cy="1609419"/>
          </a:xfrm>
          <a:prstGeom prst="rect">
            <a:avLst/>
          </a:prstGeom>
        </p:spPr>
      </p:pic>
      <p:sp>
        <p:nvSpPr>
          <p:cNvPr id="5" name="CuadroTexto 4">
            <a:extLst>
              <a:ext uri="{FF2B5EF4-FFF2-40B4-BE49-F238E27FC236}">
                <a16:creationId xmlns:a16="http://schemas.microsoft.com/office/drawing/2014/main" id="{9A79698E-83AA-9AE2-03A8-EC59394FC089}"/>
              </a:ext>
            </a:extLst>
          </p:cNvPr>
          <p:cNvSpPr txBox="1"/>
          <p:nvPr/>
        </p:nvSpPr>
        <p:spPr>
          <a:xfrm>
            <a:off x="556413" y="3690119"/>
            <a:ext cx="11431147" cy="1554272"/>
          </a:xfrm>
          <a:prstGeom prst="rect">
            <a:avLst/>
          </a:prstGeom>
          <a:noFill/>
        </p:spPr>
        <p:txBody>
          <a:bodyPr wrap="square">
            <a:spAutoFit/>
          </a:bodyPr>
          <a:lstStyle/>
          <a:p>
            <a:pPr>
              <a:defRPr/>
            </a:pPr>
            <a:r>
              <a:rPr lang="es-AR" sz="1900" dirty="0" err="1">
                <a:solidFill>
                  <a:srgbClr val="002060"/>
                </a:solidFill>
              </a:rPr>
              <a:t>The</a:t>
            </a:r>
            <a:r>
              <a:rPr lang="es-AR" sz="1900" dirty="0">
                <a:solidFill>
                  <a:srgbClr val="002060"/>
                </a:solidFill>
              </a:rPr>
              <a:t> </a:t>
            </a:r>
            <a:r>
              <a:rPr lang="es-AR" sz="1900" dirty="0" err="1">
                <a:solidFill>
                  <a:srgbClr val="002060"/>
                </a:solidFill>
              </a:rPr>
              <a:t>perception</a:t>
            </a:r>
            <a:r>
              <a:rPr lang="es-AR" sz="1900" dirty="0">
                <a:solidFill>
                  <a:srgbClr val="002060"/>
                </a:solidFill>
              </a:rPr>
              <a:t> </a:t>
            </a:r>
            <a:r>
              <a:rPr lang="es-AR" sz="1900" dirty="0" err="1">
                <a:solidFill>
                  <a:srgbClr val="002060"/>
                </a:solidFill>
              </a:rPr>
              <a:t>of</a:t>
            </a:r>
            <a:r>
              <a:rPr lang="es-AR" sz="1900" dirty="0">
                <a:solidFill>
                  <a:srgbClr val="002060"/>
                </a:solidFill>
              </a:rPr>
              <a:t> a </a:t>
            </a:r>
            <a:r>
              <a:rPr lang="es-AR" sz="1900" dirty="0" err="1">
                <a:solidFill>
                  <a:srgbClr val="002060"/>
                </a:solidFill>
              </a:rPr>
              <a:t>hazard</a:t>
            </a:r>
            <a:r>
              <a:rPr lang="es-AR" sz="1900" dirty="0">
                <a:solidFill>
                  <a:srgbClr val="002060"/>
                </a:solidFill>
              </a:rPr>
              <a:t>  </a:t>
            </a:r>
            <a:r>
              <a:rPr lang="es-AR" sz="1900" dirty="0" err="1">
                <a:solidFill>
                  <a:srgbClr val="002060"/>
                </a:solidFill>
              </a:rPr>
              <a:t>to</a:t>
            </a:r>
            <a:r>
              <a:rPr lang="es-AR" sz="1900" dirty="0">
                <a:solidFill>
                  <a:srgbClr val="002060"/>
                </a:solidFill>
              </a:rPr>
              <a:t> </a:t>
            </a:r>
            <a:r>
              <a:rPr lang="es-AR" sz="1900" dirty="0" err="1">
                <a:solidFill>
                  <a:srgbClr val="002060"/>
                </a:solidFill>
              </a:rPr>
              <a:t>the</a:t>
            </a:r>
            <a:r>
              <a:rPr lang="es-AR" sz="1900" dirty="0">
                <a:solidFill>
                  <a:srgbClr val="002060"/>
                </a:solidFill>
              </a:rPr>
              <a:t> </a:t>
            </a:r>
            <a:r>
              <a:rPr lang="es-AR" sz="1900" dirty="0" err="1">
                <a:solidFill>
                  <a:srgbClr val="002060"/>
                </a:solidFill>
              </a:rPr>
              <a:t>integrity</a:t>
            </a:r>
            <a:r>
              <a:rPr lang="es-AR" sz="1900" dirty="0">
                <a:solidFill>
                  <a:srgbClr val="002060"/>
                </a:solidFill>
              </a:rPr>
              <a:t> </a:t>
            </a:r>
            <a:r>
              <a:rPr lang="es-AR" sz="1900" dirty="0" err="1">
                <a:solidFill>
                  <a:srgbClr val="002060"/>
                </a:solidFill>
              </a:rPr>
              <a:t>of</a:t>
            </a:r>
            <a:r>
              <a:rPr lang="es-AR" sz="1900" dirty="0">
                <a:solidFill>
                  <a:srgbClr val="002060"/>
                </a:solidFill>
              </a:rPr>
              <a:t> a </a:t>
            </a:r>
            <a:r>
              <a:rPr lang="es-AR" sz="1900" dirty="0" err="1">
                <a:solidFill>
                  <a:srgbClr val="002060"/>
                </a:solidFill>
              </a:rPr>
              <a:t>person</a:t>
            </a:r>
            <a:r>
              <a:rPr lang="es-AR" sz="1900" dirty="0">
                <a:solidFill>
                  <a:srgbClr val="002060"/>
                </a:solidFill>
              </a:rPr>
              <a:t> </a:t>
            </a:r>
            <a:r>
              <a:rPr lang="es-AR" sz="1900" dirty="0" err="1">
                <a:solidFill>
                  <a:srgbClr val="002060"/>
                </a:solidFill>
              </a:rPr>
              <a:t>deepens</a:t>
            </a:r>
            <a:r>
              <a:rPr lang="es-AR" sz="1900" dirty="0">
                <a:solidFill>
                  <a:srgbClr val="002060"/>
                </a:solidFill>
              </a:rPr>
              <a:t> </a:t>
            </a:r>
            <a:r>
              <a:rPr lang="es-AR" sz="1900" dirty="0" err="1">
                <a:solidFill>
                  <a:srgbClr val="002060"/>
                </a:solidFill>
              </a:rPr>
              <a:t>the</a:t>
            </a:r>
            <a:r>
              <a:rPr lang="es-AR" sz="1900" dirty="0">
                <a:solidFill>
                  <a:srgbClr val="002060"/>
                </a:solidFill>
              </a:rPr>
              <a:t> </a:t>
            </a:r>
            <a:r>
              <a:rPr lang="es-AR" sz="1900" dirty="0" err="1">
                <a:solidFill>
                  <a:srgbClr val="002060"/>
                </a:solidFill>
              </a:rPr>
              <a:t>perception</a:t>
            </a:r>
            <a:r>
              <a:rPr lang="es-AR" sz="1900" dirty="0">
                <a:solidFill>
                  <a:srgbClr val="002060"/>
                </a:solidFill>
              </a:rPr>
              <a:t> </a:t>
            </a:r>
            <a:r>
              <a:rPr lang="es-AR" sz="1900" dirty="0" err="1">
                <a:solidFill>
                  <a:srgbClr val="002060"/>
                </a:solidFill>
              </a:rPr>
              <a:t>of</a:t>
            </a:r>
            <a:r>
              <a:rPr lang="es-AR" sz="1900" dirty="0">
                <a:solidFill>
                  <a:srgbClr val="002060"/>
                </a:solidFill>
              </a:rPr>
              <a:t> </a:t>
            </a:r>
            <a:r>
              <a:rPr lang="es-AR" sz="1900" dirty="0" err="1">
                <a:solidFill>
                  <a:srgbClr val="002060"/>
                </a:solidFill>
              </a:rPr>
              <a:t>their</a:t>
            </a:r>
            <a:r>
              <a:rPr lang="es-AR" sz="1900" dirty="0">
                <a:solidFill>
                  <a:srgbClr val="002060"/>
                </a:solidFill>
              </a:rPr>
              <a:t> </a:t>
            </a:r>
            <a:r>
              <a:rPr lang="es-AR" sz="1900" dirty="0" err="1">
                <a:solidFill>
                  <a:srgbClr val="002060"/>
                </a:solidFill>
              </a:rPr>
              <a:t>own</a:t>
            </a:r>
            <a:r>
              <a:rPr lang="es-AR" sz="1900" dirty="0">
                <a:solidFill>
                  <a:srgbClr val="002060"/>
                </a:solidFill>
              </a:rPr>
              <a:t> VULNERABILITY</a:t>
            </a:r>
          </a:p>
          <a:p>
            <a:pPr>
              <a:defRPr/>
            </a:pPr>
            <a:endParaRPr lang="es-AR" sz="1900" dirty="0">
              <a:solidFill>
                <a:srgbClr val="002060"/>
              </a:solidFill>
            </a:endParaRPr>
          </a:p>
          <a:p>
            <a:pPr marL="342900" indent="-342900">
              <a:buFont typeface="Arial" panose="020B0604020202020204" pitchFamily="34" charset="0"/>
              <a:buChar char="•"/>
              <a:defRPr/>
            </a:pPr>
            <a:r>
              <a:rPr lang="es-AR" sz="1900" dirty="0" err="1">
                <a:solidFill>
                  <a:srgbClr val="002060"/>
                </a:solidFill>
              </a:rPr>
              <a:t>They</a:t>
            </a:r>
            <a:r>
              <a:rPr lang="es-AR" sz="1900" dirty="0">
                <a:solidFill>
                  <a:srgbClr val="002060"/>
                </a:solidFill>
              </a:rPr>
              <a:t> </a:t>
            </a:r>
            <a:r>
              <a:rPr lang="es-AR" sz="1900" dirty="0" err="1">
                <a:solidFill>
                  <a:srgbClr val="002060"/>
                </a:solidFill>
              </a:rPr>
              <a:t>evoke</a:t>
            </a:r>
            <a:r>
              <a:rPr lang="es-AR" sz="1900" dirty="0">
                <a:solidFill>
                  <a:srgbClr val="002060"/>
                </a:solidFill>
              </a:rPr>
              <a:t> </a:t>
            </a:r>
            <a:r>
              <a:rPr lang="es-AR" sz="1900" dirty="0" err="1">
                <a:solidFill>
                  <a:srgbClr val="002060"/>
                </a:solidFill>
              </a:rPr>
              <a:t>the</a:t>
            </a:r>
            <a:r>
              <a:rPr lang="es-AR" sz="1900" dirty="0">
                <a:solidFill>
                  <a:srgbClr val="002060"/>
                </a:solidFill>
              </a:rPr>
              <a:t> </a:t>
            </a:r>
            <a:r>
              <a:rPr lang="es-AR" sz="1900" dirty="0" err="1">
                <a:solidFill>
                  <a:srgbClr val="002060"/>
                </a:solidFill>
              </a:rPr>
              <a:t>presence</a:t>
            </a:r>
            <a:r>
              <a:rPr lang="es-AR" sz="1900" dirty="0">
                <a:solidFill>
                  <a:srgbClr val="002060"/>
                </a:solidFill>
              </a:rPr>
              <a:t> </a:t>
            </a:r>
            <a:r>
              <a:rPr lang="es-AR" sz="1900" dirty="0" err="1">
                <a:solidFill>
                  <a:srgbClr val="002060"/>
                </a:solidFill>
              </a:rPr>
              <a:t>of</a:t>
            </a:r>
            <a:r>
              <a:rPr lang="es-AR" sz="1900" dirty="0">
                <a:solidFill>
                  <a:srgbClr val="002060"/>
                </a:solidFill>
              </a:rPr>
              <a:t> </a:t>
            </a:r>
            <a:r>
              <a:rPr lang="es-AR" sz="1900" dirty="0" err="1">
                <a:solidFill>
                  <a:srgbClr val="002060"/>
                </a:solidFill>
              </a:rPr>
              <a:t>death</a:t>
            </a:r>
            <a:endParaRPr lang="es-AR" sz="1900" dirty="0">
              <a:solidFill>
                <a:srgbClr val="002060"/>
              </a:solidFill>
            </a:endParaRPr>
          </a:p>
          <a:p>
            <a:pPr marL="342900" indent="-342900">
              <a:buFont typeface="Arial" panose="020B0604020202020204" pitchFamily="34" charset="0"/>
              <a:buChar char="•"/>
              <a:defRPr/>
            </a:pPr>
            <a:r>
              <a:rPr lang="es-AR" sz="1900" dirty="0" err="1">
                <a:solidFill>
                  <a:srgbClr val="002060"/>
                </a:solidFill>
              </a:rPr>
              <a:t>They</a:t>
            </a:r>
            <a:r>
              <a:rPr lang="es-AR" sz="1900" dirty="0">
                <a:solidFill>
                  <a:srgbClr val="002060"/>
                </a:solidFill>
              </a:rPr>
              <a:t> </a:t>
            </a:r>
            <a:r>
              <a:rPr lang="es-AR" sz="1900" dirty="0" err="1">
                <a:solidFill>
                  <a:srgbClr val="002060"/>
                </a:solidFill>
              </a:rPr>
              <a:t>disrupt</a:t>
            </a:r>
            <a:r>
              <a:rPr lang="es-AR" sz="1900" dirty="0">
                <a:solidFill>
                  <a:srgbClr val="002060"/>
                </a:solidFill>
              </a:rPr>
              <a:t> </a:t>
            </a:r>
            <a:r>
              <a:rPr lang="es-AR" sz="1900" dirty="0" err="1">
                <a:solidFill>
                  <a:srgbClr val="002060"/>
                </a:solidFill>
              </a:rPr>
              <a:t>the</a:t>
            </a:r>
            <a:r>
              <a:rPr lang="es-AR" sz="1900" dirty="0">
                <a:solidFill>
                  <a:srgbClr val="002060"/>
                </a:solidFill>
              </a:rPr>
              <a:t> usual </a:t>
            </a:r>
            <a:r>
              <a:rPr lang="es-AR" sz="1900" dirty="0" err="1">
                <a:solidFill>
                  <a:srgbClr val="002060"/>
                </a:solidFill>
              </a:rPr>
              <a:t>course</a:t>
            </a:r>
            <a:r>
              <a:rPr lang="es-AR" sz="1900" dirty="0">
                <a:solidFill>
                  <a:srgbClr val="002060"/>
                </a:solidFill>
              </a:rPr>
              <a:t> </a:t>
            </a:r>
            <a:r>
              <a:rPr lang="es-AR" sz="1900" dirty="0" err="1">
                <a:solidFill>
                  <a:srgbClr val="002060"/>
                </a:solidFill>
              </a:rPr>
              <a:t>of</a:t>
            </a:r>
            <a:r>
              <a:rPr lang="es-AR" sz="1900" dirty="0">
                <a:solidFill>
                  <a:srgbClr val="002060"/>
                </a:solidFill>
              </a:rPr>
              <a:t> </a:t>
            </a:r>
            <a:r>
              <a:rPr lang="es-AR" sz="1900" dirty="0" err="1">
                <a:solidFill>
                  <a:srgbClr val="002060"/>
                </a:solidFill>
              </a:rPr>
              <a:t>the</a:t>
            </a:r>
            <a:r>
              <a:rPr lang="es-AR" sz="1900" dirty="0">
                <a:solidFill>
                  <a:srgbClr val="002060"/>
                </a:solidFill>
              </a:rPr>
              <a:t> </a:t>
            </a:r>
            <a:r>
              <a:rPr lang="es-AR" sz="1900" dirty="0" err="1">
                <a:solidFill>
                  <a:srgbClr val="002060"/>
                </a:solidFill>
              </a:rPr>
              <a:t>person's</a:t>
            </a:r>
            <a:r>
              <a:rPr lang="es-AR" sz="1900" dirty="0">
                <a:solidFill>
                  <a:srgbClr val="002060"/>
                </a:solidFill>
              </a:rPr>
              <a:t> </a:t>
            </a:r>
            <a:r>
              <a:rPr lang="es-AR" sz="1900" dirty="0" err="1">
                <a:solidFill>
                  <a:srgbClr val="002060"/>
                </a:solidFill>
              </a:rPr>
              <a:t>life</a:t>
            </a:r>
            <a:endParaRPr lang="es-AR" sz="1900" dirty="0">
              <a:solidFill>
                <a:srgbClr val="002060"/>
              </a:solidFill>
            </a:endParaRPr>
          </a:p>
          <a:p>
            <a:pPr marL="342900" indent="-342900">
              <a:buFont typeface="Arial" panose="020B0604020202020204" pitchFamily="34" charset="0"/>
              <a:buChar char="•"/>
              <a:defRPr/>
            </a:pPr>
            <a:r>
              <a:rPr lang="es-AR" sz="1900" dirty="0" err="1">
                <a:solidFill>
                  <a:srgbClr val="002060"/>
                </a:solidFill>
              </a:rPr>
              <a:t>They</a:t>
            </a:r>
            <a:r>
              <a:rPr lang="es-AR" sz="1900" dirty="0">
                <a:solidFill>
                  <a:srgbClr val="002060"/>
                </a:solidFill>
              </a:rPr>
              <a:t> </a:t>
            </a:r>
            <a:r>
              <a:rPr lang="es-AR" sz="1900" dirty="0" err="1">
                <a:solidFill>
                  <a:srgbClr val="002060"/>
                </a:solidFill>
              </a:rPr>
              <a:t>generate</a:t>
            </a:r>
            <a:r>
              <a:rPr lang="es-AR" sz="1900" dirty="0">
                <a:solidFill>
                  <a:srgbClr val="002060"/>
                </a:solidFill>
              </a:rPr>
              <a:t> </a:t>
            </a:r>
            <a:r>
              <a:rPr lang="es-AR" sz="1900" dirty="0" err="1">
                <a:solidFill>
                  <a:srgbClr val="002060"/>
                </a:solidFill>
              </a:rPr>
              <a:t>an</a:t>
            </a:r>
            <a:r>
              <a:rPr lang="es-AR" sz="1900" dirty="0">
                <a:solidFill>
                  <a:srgbClr val="002060"/>
                </a:solidFill>
              </a:rPr>
              <a:t> </a:t>
            </a:r>
            <a:r>
              <a:rPr lang="es-AR" sz="1900" dirty="0" err="1">
                <a:solidFill>
                  <a:srgbClr val="002060"/>
                </a:solidFill>
              </a:rPr>
              <a:t>initial</a:t>
            </a:r>
            <a:r>
              <a:rPr lang="es-AR" sz="1900" dirty="0">
                <a:solidFill>
                  <a:srgbClr val="002060"/>
                </a:solidFill>
              </a:rPr>
              <a:t> </a:t>
            </a:r>
            <a:r>
              <a:rPr lang="es-AR" sz="1900" dirty="0" err="1">
                <a:solidFill>
                  <a:srgbClr val="002060"/>
                </a:solidFill>
              </a:rPr>
              <a:t>feeling</a:t>
            </a:r>
            <a:r>
              <a:rPr lang="es-AR" sz="1900" dirty="0">
                <a:solidFill>
                  <a:srgbClr val="002060"/>
                </a:solidFill>
              </a:rPr>
              <a:t> </a:t>
            </a:r>
            <a:r>
              <a:rPr lang="es-AR" sz="1900" dirty="0" err="1">
                <a:solidFill>
                  <a:srgbClr val="002060"/>
                </a:solidFill>
              </a:rPr>
              <a:t>of</a:t>
            </a:r>
            <a:r>
              <a:rPr lang="es-AR" sz="1900" dirty="0">
                <a:solidFill>
                  <a:srgbClr val="002060"/>
                </a:solidFill>
              </a:rPr>
              <a:t> </a:t>
            </a:r>
            <a:r>
              <a:rPr lang="es-AR" sz="1900" dirty="0" err="1">
                <a:solidFill>
                  <a:srgbClr val="002060"/>
                </a:solidFill>
              </a:rPr>
              <a:t>being</a:t>
            </a:r>
            <a:r>
              <a:rPr lang="es-AR" sz="1900" dirty="0">
                <a:solidFill>
                  <a:srgbClr val="002060"/>
                </a:solidFill>
              </a:rPr>
              <a:t> </a:t>
            </a:r>
            <a:r>
              <a:rPr lang="es-AR" sz="1900" dirty="0" err="1">
                <a:solidFill>
                  <a:srgbClr val="002060"/>
                </a:solidFill>
              </a:rPr>
              <a:t>unprotected</a:t>
            </a:r>
            <a:r>
              <a:rPr lang="es-AR" sz="1900" dirty="0">
                <a:solidFill>
                  <a:srgbClr val="002060"/>
                </a:solidFill>
              </a:rPr>
              <a:t> and </a:t>
            </a:r>
            <a:r>
              <a:rPr lang="es-AR" sz="1900" dirty="0" err="1">
                <a:solidFill>
                  <a:srgbClr val="002060"/>
                </a:solidFill>
              </a:rPr>
              <a:t>lacking</a:t>
            </a:r>
            <a:r>
              <a:rPr lang="es-AR" sz="1900" dirty="0">
                <a:solidFill>
                  <a:srgbClr val="002060"/>
                </a:solidFill>
              </a:rPr>
              <a:t> </a:t>
            </a:r>
            <a:r>
              <a:rPr lang="es-AR" sz="1900" dirty="0" err="1">
                <a:solidFill>
                  <a:srgbClr val="002060"/>
                </a:solidFill>
              </a:rPr>
              <a:t>resources</a:t>
            </a:r>
            <a:r>
              <a:rPr lang="es-AR" sz="1900" dirty="0">
                <a:solidFill>
                  <a:srgbClr val="002060"/>
                </a:solidFill>
              </a:rPr>
              <a:t> </a:t>
            </a:r>
            <a:r>
              <a:rPr lang="es-AR" sz="1900" dirty="0" err="1">
                <a:solidFill>
                  <a:srgbClr val="002060"/>
                </a:solidFill>
              </a:rPr>
              <a:t>to</a:t>
            </a:r>
            <a:r>
              <a:rPr lang="es-AR" sz="1900" dirty="0">
                <a:solidFill>
                  <a:srgbClr val="002060"/>
                </a:solidFill>
              </a:rPr>
              <a:t> </a:t>
            </a:r>
            <a:r>
              <a:rPr lang="es-AR" sz="1900" dirty="0" err="1">
                <a:solidFill>
                  <a:srgbClr val="002060"/>
                </a:solidFill>
              </a:rPr>
              <a:t>respond</a:t>
            </a:r>
            <a:endParaRPr lang="es-AR" sz="1900" dirty="0">
              <a:solidFill>
                <a:srgbClr val="002060"/>
              </a:solidFill>
            </a:endParaRPr>
          </a:p>
        </p:txBody>
      </p:sp>
      <p:sp>
        <p:nvSpPr>
          <p:cNvPr id="9" name="CuadroTexto 8">
            <a:extLst>
              <a:ext uri="{FF2B5EF4-FFF2-40B4-BE49-F238E27FC236}">
                <a16:creationId xmlns:a16="http://schemas.microsoft.com/office/drawing/2014/main" id="{A4574E19-7CC7-898F-D8BD-68FBE31C75BD}"/>
              </a:ext>
            </a:extLst>
          </p:cNvPr>
          <p:cNvSpPr txBox="1"/>
          <p:nvPr/>
        </p:nvSpPr>
        <p:spPr>
          <a:xfrm>
            <a:off x="519343" y="3084809"/>
            <a:ext cx="6137833" cy="523220"/>
          </a:xfrm>
          <a:prstGeom prst="rect">
            <a:avLst/>
          </a:prstGeom>
          <a:noFill/>
        </p:spPr>
        <p:txBody>
          <a:bodyPr wrap="square">
            <a:spAutoFit/>
          </a:bodyPr>
          <a:lstStyle/>
          <a:p>
            <a:pPr algn="just"/>
            <a:r>
              <a:rPr lang="en-US" sz="2800" b="1" dirty="0">
                <a:solidFill>
                  <a:srgbClr val="002060"/>
                </a:solidFill>
              </a:rPr>
              <a:t>Psychological vulnerability </a:t>
            </a:r>
          </a:p>
        </p:txBody>
      </p:sp>
    </p:spTree>
    <p:extLst>
      <p:ext uri="{BB962C8B-B14F-4D97-AF65-F5344CB8AC3E}">
        <p14:creationId xmlns:p14="http://schemas.microsoft.com/office/powerpoint/2010/main" val="398425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50D3EC4-305A-779F-CDF5-9A164587A355}"/>
              </a:ext>
            </a:extLst>
          </p:cNvPr>
          <p:cNvSpPr txBox="1"/>
          <p:nvPr/>
        </p:nvSpPr>
        <p:spPr>
          <a:xfrm>
            <a:off x="442557" y="885301"/>
            <a:ext cx="3352801" cy="4874540"/>
          </a:xfrm>
          <a:prstGeom prst="rect">
            <a:avLst/>
          </a:prstGeom>
          <a:noFill/>
        </p:spPr>
        <p:txBody>
          <a:bodyPr wrap="square">
            <a:spAutoFit/>
          </a:bodyPr>
          <a:lstStyle/>
          <a:p>
            <a:pPr marL="285750" indent="-285750">
              <a:lnSpc>
                <a:spcPct val="150000"/>
              </a:lnSpc>
              <a:buFont typeface="Courier New" panose="02070309020205020404" pitchFamily="49" charset="0"/>
              <a:buChar char="o"/>
            </a:pPr>
            <a:r>
              <a:rPr lang="es-AR" sz="1900" dirty="0">
                <a:solidFill>
                  <a:srgbClr val="002060"/>
                </a:solidFill>
              </a:rPr>
              <a:t>Género y diversidad</a:t>
            </a:r>
          </a:p>
          <a:p>
            <a:pPr marL="285750" indent="-285750">
              <a:lnSpc>
                <a:spcPct val="150000"/>
              </a:lnSpc>
              <a:buFont typeface="Courier New" panose="02070309020205020404" pitchFamily="49" charset="0"/>
              <a:buChar char="o"/>
            </a:pPr>
            <a:r>
              <a:rPr lang="es-AR" sz="1900" dirty="0">
                <a:solidFill>
                  <a:srgbClr val="002060"/>
                </a:solidFill>
              </a:rPr>
              <a:t>Pueblos originarios</a:t>
            </a:r>
          </a:p>
          <a:p>
            <a:pPr marL="285750" indent="-285750">
              <a:lnSpc>
                <a:spcPct val="150000"/>
              </a:lnSpc>
              <a:buFont typeface="Courier New" panose="02070309020205020404" pitchFamily="49" charset="0"/>
              <a:buChar char="o"/>
            </a:pPr>
            <a:r>
              <a:rPr lang="es-AR" sz="1900" dirty="0">
                <a:solidFill>
                  <a:srgbClr val="002060"/>
                </a:solidFill>
              </a:rPr>
              <a:t>Personas con discapacidad</a:t>
            </a:r>
          </a:p>
          <a:p>
            <a:pPr marL="285750" indent="-285750">
              <a:lnSpc>
                <a:spcPct val="150000"/>
              </a:lnSpc>
              <a:buFont typeface="Courier New" panose="02070309020205020404" pitchFamily="49" charset="0"/>
              <a:buChar char="o"/>
            </a:pPr>
            <a:r>
              <a:rPr lang="es-AR" sz="1900" dirty="0">
                <a:solidFill>
                  <a:srgbClr val="002060"/>
                </a:solidFill>
              </a:rPr>
              <a:t>Niñas/os</a:t>
            </a:r>
          </a:p>
          <a:p>
            <a:pPr marL="285750" indent="-285750">
              <a:lnSpc>
                <a:spcPct val="150000"/>
              </a:lnSpc>
              <a:buFont typeface="Courier New" panose="02070309020205020404" pitchFamily="49" charset="0"/>
              <a:buChar char="o"/>
            </a:pPr>
            <a:r>
              <a:rPr lang="es-AR" sz="1900" dirty="0">
                <a:solidFill>
                  <a:srgbClr val="002060"/>
                </a:solidFill>
              </a:rPr>
              <a:t>Adultos mayores</a:t>
            </a:r>
          </a:p>
          <a:p>
            <a:pPr marL="285750" indent="-285750">
              <a:lnSpc>
                <a:spcPct val="150000"/>
              </a:lnSpc>
              <a:buFont typeface="Courier New" panose="02070309020205020404" pitchFamily="49" charset="0"/>
              <a:buChar char="o"/>
            </a:pPr>
            <a:r>
              <a:rPr lang="es-AR" sz="1900" dirty="0">
                <a:solidFill>
                  <a:srgbClr val="002060"/>
                </a:solidFill>
              </a:rPr>
              <a:t>Enfermos crónicos</a:t>
            </a:r>
          </a:p>
          <a:p>
            <a:pPr marL="285750" indent="-285750">
              <a:lnSpc>
                <a:spcPct val="150000"/>
              </a:lnSpc>
              <a:buFont typeface="Courier New" panose="02070309020205020404" pitchFamily="49" charset="0"/>
              <a:buChar char="o"/>
            </a:pPr>
            <a:r>
              <a:rPr lang="es-AR" sz="1900" dirty="0">
                <a:solidFill>
                  <a:srgbClr val="002060"/>
                </a:solidFill>
              </a:rPr>
              <a:t>Personas solas</a:t>
            </a:r>
          </a:p>
          <a:p>
            <a:pPr marL="285750" indent="-285750">
              <a:lnSpc>
                <a:spcPct val="150000"/>
              </a:lnSpc>
              <a:buFont typeface="Courier New" panose="02070309020205020404" pitchFamily="49" charset="0"/>
              <a:buChar char="o"/>
            </a:pPr>
            <a:r>
              <a:rPr lang="es-AR" sz="1900" dirty="0">
                <a:solidFill>
                  <a:srgbClr val="002060"/>
                </a:solidFill>
              </a:rPr>
              <a:t>Migrantes</a:t>
            </a:r>
          </a:p>
          <a:p>
            <a:pPr marL="285750" indent="-285750">
              <a:lnSpc>
                <a:spcPct val="150000"/>
              </a:lnSpc>
              <a:buFont typeface="Courier New" panose="02070309020205020404" pitchFamily="49" charset="0"/>
              <a:buChar char="o"/>
            </a:pPr>
            <a:r>
              <a:rPr lang="es-AR" sz="1900" dirty="0">
                <a:solidFill>
                  <a:srgbClr val="002060"/>
                </a:solidFill>
              </a:rPr>
              <a:t>Minorías raciales o religiosas </a:t>
            </a:r>
          </a:p>
          <a:p>
            <a:pPr marL="285750" indent="-285750">
              <a:lnSpc>
                <a:spcPct val="150000"/>
              </a:lnSpc>
              <a:buFont typeface="Courier New" panose="02070309020205020404" pitchFamily="49" charset="0"/>
              <a:buChar char="o"/>
            </a:pPr>
            <a:r>
              <a:rPr lang="es-AR" sz="1900" dirty="0">
                <a:solidFill>
                  <a:srgbClr val="002060"/>
                </a:solidFill>
              </a:rPr>
              <a:t>Personal actuante</a:t>
            </a:r>
          </a:p>
        </p:txBody>
      </p:sp>
      <p:pic>
        <p:nvPicPr>
          <p:cNvPr id="4" name="Imagen 3">
            <a:extLst>
              <a:ext uri="{FF2B5EF4-FFF2-40B4-BE49-F238E27FC236}">
                <a16:creationId xmlns:a16="http://schemas.microsoft.com/office/drawing/2014/main" id="{7887BF26-EB6A-E74D-AE88-951B5B8FE660}"/>
              </a:ext>
            </a:extLst>
          </p:cNvPr>
          <p:cNvPicPr>
            <a:picLocks noChangeAspect="1"/>
          </p:cNvPicPr>
          <p:nvPr/>
        </p:nvPicPr>
        <p:blipFill>
          <a:blip r:embed="rId2"/>
          <a:stretch>
            <a:fillRect/>
          </a:stretch>
        </p:blipFill>
        <p:spPr>
          <a:xfrm>
            <a:off x="7490553" y="623691"/>
            <a:ext cx="4200451" cy="2808488"/>
          </a:xfrm>
          <a:prstGeom prst="roundRect">
            <a:avLst/>
          </a:prstGeom>
        </p:spPr>
      </p:pic>
      <p:sp>
        <p:nvSpPr>
          <p:cNvPr id="6" name="CuadroTexto 5">
            <a:extLst>
              <a:ext uri="{FF2B5EF4-FFF2-40B4-BE49-F238E27FC236}">
                <a16:creationId xmlns:a16="http://schemas.microsoft.com/office/drawing/2014/main" id="{DAB571DD-D8F7-456F-03A3-B16126ABC5AE}"/>
              </a:ext>
            </a:extLst>
          </p:cNvPr>
          <p:cNvSpPr txBox="1"/>
          <p:nvPr/>
        </p:nvSpPr>
        <p:spPr>
          <a:xfrm>
            <a:off x="442557" y="253301"/>
            <a:ext cx="3087518" cy="523220"/>
          </a:xfrm>
          <a:prstGeom prst="rect">
            <a:avLst/>
          </a:prstGeom>
          <a:noFill/>
        </p:spPr>
        <p:txBody>
          <a:bodyPr wrap="square">
            <a:spAutoFit/>
          </a:bodyPr>
          <a:lstStyle/>
          <a:p>
            <a:r>
              <a:rPr lang="es-AR" sz="2800" b="1" dirty="0">
                <a:solidFill>
                  <a:srgbClr val="002060"/>
                </a:solidFill>
              </a:rPr>
              <a:t>Grupos de riesgo</a:t>
            </a:r>
          </a:p>
        </p:txBody>
      </p:sp>
      <p:sp>
        <p:nvSpPr>
          <p:cNvPr id="8" name="CuadroTexto 7">
            <a:extLst>
              <a:ext uri="{FF2B5EF4-FFF2-40B4-BE49-F238E27FC236}">
                <a16:creationId xmlns:a16="http://schemas.microsoft.com/office/drawing/2014/main" id="{BA6BD5B5-E610-FEF3-50A2-4695260C4079}"/>
              </a:ext>
            </a:extLst>
          </p:cNvPr>
          <p:cNvSpPr txBox="1"/>
          <p:nvPr/>
        </p:nvSpPr>
        <p:spPr>
          <a:xfrm>
            <a:off x="3919512" y="885301"/>
            <a:ext cx="3352801" cy="4874540"/>
          </a:xfrm>
          <a:prstGeom prst="rect">
            <a:avLst/>
          </a:prstGeom>
          <a:noFill/>
        </p:spPr>
        <p:txBody>
          <a:bodyPr wrap="square">
            <a:spAutoFit/>
          </a:bodyPr>
          <a:lstStyle/>
          <a:p>
            <a:pPr marL="285750" indent="-285750">
              <a:lnSpc>
                <a:spcPct val="150000"/>
              </a:lnSpc>
              <a:buFont typeface="Courier New" panose="02070309020205020404" pitchFamily="49" charset="0"/>
              <a:buChar char="o"/>
            </a:pPr>
            <a:r>
              <a:rPr lang="en-US" sz="1900" dirty="0">
                <a:solidFill>
                  <a:srgbClr val="002060"/>
                </a:solidFill>
              </a:rPr>
              <a:t>Gender and diversity</a:t>
            </a:r>
          </a:p>
          <a:p>
            <a:pPr marL="285750" indent="-285750">
              <a:lnSpc>
                <a:spcPct val="150000"/>
              </a:lnSpc>
              <a:buFont typeface="Courier New" panose="02070309020205020404" pitchFamily="49" charset="0"/>
              <a:buChar char="o"/>
            </a:pPr>
            <a:r>
              <a:rPr lang="en-US" sz="1900" dirty="0">
                <a:solidFill>
                  <a:srgbClr val="002060"/>
                </a:solidFill>
              </a:rPr>
              <a:t>Indigenous peoples</a:t>
            </a:r>
          </a:p>
          <a:p>
            <a:pPr marL="285750" indent="-285750">
              <a:lnSpc>
                <a:spcPct val="150000"/>
              </a:lnSpc>
              <a:buFont typeface="Courier New" panose="02070309020205020404" pitchFamily="49" charset="0"/>
              <a:buChar char="o"/>
            </a:pPr>
            <a:r>
              <a:rPr lang="en-US" sz="1900" dirty="0">
                <a:solidFill>
                  <a:srgbClr val="002060"/>
                </a:solidFill>
              </a:rPr>
              <a:t>People with disabilities</a:t>
            </a:r>
          </a:p>
          <a:p>
            <a:pPr marL="285750" indent="-285750">
              <a:lnSpc>
                <a:spcPct val="150000"/>
              </a:lnSpc>
              <a:buFont typeface="Courier New" panose="02070309020205020404" pitchFamily="49" charset="0"/>
              <a:buChar char="o"/>
            </a:pPr>
            <a:r>
              <a:rPr lang="en-US" sz="1900" dirty="0">
                <a:solidFill>
                  <a:srgbClr val="002060"/>
                </a:solidFill>
              </a:rPr>
              <a:t>Children</a:t>
            </a:r>
          </a:p>
          <a:p>
            <a:pPr marL="285750" indent="-285750">
              <a:lnSpc>
                <a:spcPct val="150000"/>
              </a:lnSpc>
              <a:buFont typeface="Courier New" panose="02070309020205020404" pitchFamily="49" charset="0"/>
              <a:buChar char="o"/>
            </a:pPr>
            <a:r>
              <a:rPr lang="en-US" sz="1900" dirty="0">
                <a:solidFill>
                  <a:srgbClr val="002060"/>
                </a:solidFill>
              </a:rPr>
              <a:t>Elderly individuals</a:t>
            </a:r>
          </a:p>
          <a:p>
            <a:pPr marL="285750" indent="-285750">
              <a:lnSpc>
                <a:spcPct val="150000"/>
              </a:lnSpc>
              <a:buFont typeface="Courier New" panose="02070309020205020404" pitchFamily="49" charset="0"/>
              <a:buChar char="o"/>
            </a:pPr>
            <a:r>
              <a:rPr lang="en-US" sz="1900" dirty="0">
                <a:solidFill>
                  <a:srgbClr val="002060"/>
                </a:solidFill>
              </a:rPr>
              <a:t>Chronic patients</a:t>
            </a:r>
          </a:p>
          <a:p>
            <a:pPr marL="285750" indent="-285750">
              <a:lnSpc>
                <a:spcPct val="150000"/>
              </a:lnSpc>
              <a:buFont typeface="Courier New" panose="02070309020205020404" pitchFamily="49" charset="0"/>
              <a:buChar char="o"/>
            </a:pPr>
            <a:r>
              <a:rPr lang="en-US" sz="1900" dirty="0">
                <a:solidFill>
                  <a:srgbClr val="002060"/>
                </a:solidFill>
              </a:rPr>
              <a:t>People living alone</a:t>
            </a:r>
          </a:p>
          <a:p>
            <a:pPr marL="285750" indent="-285750">
              <a:lnSpc>
                <a:spcPct val="150000"/>
              </a:lnSpc>
              <a:buFont typeface="Courier New" panose="02070309020205020404" pitchFamily="49" charset="0"/>
              <a:buChar char="o"/>
            </a:pPr>
            <a:r>
              <a:rPr lang="en-US" sz="1900" dirty="0">
                <a:solidFill>
                  <a:srgbClr val="002060"/>
                </a:solidFill>
              </a:rPr>
              <a:t>Migrants</a:t>
            </a:r>
          </a:p>
          <a:p>
            <a:pPr marL="285750" indent="-285750">
              <a:lnSpc>
                <a:spcPct val="150000"/>
              </a:lnSpc>
              <a:buFont typeface="Courier New" panose="02070309020205020404" pitchFamily="49" charset="0"/>
              <a:buChar char="o"/>
            </a:pPr>
            <a:r>
              <a:rPr lang="en-US" sz="1900" dirty="0">
                <a:solidFill>
                  <a:srgbClr val="002060"/>
                </a:solidFill>
              </a:rPr>
              <a:t>Racial or religious minorities</a:t>
            </a:r>
          </a:p>
          <a:p>
            <a:pPr marL="285750" indent="-285750">
              <a:lnSpc>
                <a:spcPct val="150000"/>
              </a:lnSpc>
              <a:buFont typeface="Courier New" panose="02070309020205020404" pitchFamily="49" charset="0"/>
              <a:buChar char="o"/>
            </a:pPr>
            <a:r>
              <a:rPr lang="en-US" sz="1900" dirty="0">
                <a:solidFill>
                  <a:srgbClr val="002060"/>
                </a:solidFill>
              </a:rPr>
              <a:t>Emergency personnel</a:t>
            </a:r>
          </a:p>
        </p:txBody>
      </p:sp>
      <p:sp>
        <p:nvSpPr>
          <p:cNvPr id="5" name="CuadroTexto 4">
            <a:extLst>
              <a:ext uri="{FF2B5EF4-FFF2-40B4-BE49-F238E27FC236}">
                <a16:creationId xmlns:a16="http://schemas.microsoft.com/office/drawing/2014/main" id="{B37FF61B-3BF0-08B6-F4CE-797CBB0FEE7C}"/>
              </a:ext>
            </a:extLst>
          </p:cNvPr>
          <p:cNvSpPr txBox="1"/>
          <p:nvPr/>
        </p:nvSpPr>
        <p:spPr>
          <a:xfrm>
            <a:off x="3966555" y="253301"/>
            <a:ext cx="3087518" cy="523220"/>
          </a:xfrm>
          <a:prstGeom prst="rect">
            <a:avLst/>
          </a:prstGeom>
          <a:noFill/>
        </p:spPr>
        <p:txBody>
          <a:bodyPr wrap="square">
            <a:spAutoFit/>
          </a:bodyPr>
          <a:lstStyle/>
          <a:p>
            <a:r>
              <a:rPr lang="es-AR" sz="2800" b="1" dirty="0" err="1">
                <a:solidFill>
                  <a:srgbClr val="002060"/>
                </a:solidFill>
              </a:rPr>
              <a:t>Risk</a:t>
            </a:r>
            <a:r>
              <a:rPr lang="es-AR" sz="2800" b="1" dirty="0">
                <a:solidFill>
                  <a:srgbClr val="002060"/>
                </a:solidFill>
              </a:rPr>
              <a:t> </a:t>
            </a:r>
            <a:r>
              <a:rPr lang="es-AR" sz="2800" b="1" dirty="0" err="1">
                <a:solidFill>
                  <a:srgbClr val="002060"/>
                </a:solidFill>
              </a:rPr>
              <a:t>Groups</a:t>
            </a:r>
            <a:endParaRPr lang="es-AR" sz="2800" b="1" dirty="0">
              <a:solidFill>
                <a:srgbClr val="002060"/>
              </a:solidFill>
            </a:endParaRPr>
          </a:p>
        </p:txBody>
      </p:sp>
    </p:spTree>
    <p:extLst>
      <p:ext uri="{BB962C8B-B14F-4D97-AF65-F5344CB8AC3E}">
        <p14:creationId xmlns:p14="http://schemas.microsoft.com/office/powerpoint/2010/main" val="3658503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783A3B2-35D3-591E-841C-C68F662A8F4B}"/>
              </a:ext>
            </a:extLst>
          </p:cNvPr>
          <p:cNvSpPr/>
          <p:nvPr/>
        </p:nvSpPr>
        <p:spPr>
          <a:xfrm>
            <a:off x="244726" y="1306900"/>
            <a:ext cx="5132302" cy="3784562"/>
          </a:xfrm>
          <a:prstGeom prst="rect">
            <a:avLst/>
          </a:prstGeom>
        </p:spPr>
        <p:txBody>
          <a:bodyPr wrap="square">
            <a:spAutoFit/>
          </a:bodyPr>
          <a:lstStyle/>
          <a:p>
            <a:pPr>
              <a:lnSpc>
                <a:spcPct val="107000"/>
              </a:lnSpc>
              <a:spcAft>
                <a:spcPts val="800"/>
              </a:spcAft>
            </a:pPr>
            <a:r>
              <a:rPr lang="es-AR" sz="2000" dirty="0">
                <a:solidFill>
                  <a:srgbClr val="002060"/>
                </a:solidFill>
                <a:ea typeface="Calibri" panose="020F0502020204030204" pitchFamily="34" charset="0"/>
                <a:cs typeface="Times New Roman" panose="02020603050405020304" pitchFamily="18" charset="0"/>
              </a:rPr>
              <a:t>Personas</a:t>
            </a:r>
            <a:r>
              <a:rPr lang="es-AR" sz="2000" b="1" dirty="0">
                <a:solidFill>
                  <a:srgbClr val="002060"/>
                </a:solidFill>
                <a:ea typeface="Calibri" panose="020F0502020204030204" pitchFamily="34" charset="0"/>
                <a:cs typeface="Times New Roman" panose="02020603050405020304" pitchFamily="18" charset="0"/>
              </a:rPr>
              <a:t> </a:t>
            </a:r>
            <a:r>
              <a:rPr lang="es-AR" sz="2000" dirty="0">
                <a:solidFill>
                  <a:srgbClr val="002060"/>
                </a:solidFill>
                <a:ea typeface="Calibri" panose="020F0502020204030204" pitchFamily="34" charset="0"/>
                <a:cs typeface="Times New Roman" panose="02020603050405020304" pitchFamily="18" charset="0"/>
              </a:rPr>
              <a:t>que han sufrido pérdidas (reales o simbólicas) como consecuencia de un evento adverso:</a:t>
            </a:r>
          </a:p>
          <a:p>
            <a:pPr marL="285750" indent="-285750">
              <a:lnSpc>
                <a:spcPct val="107000"/>
              </a:lnSpc>
              <a:spcAft>
                <a:spcPts val="800"/>
              </a:spcAft>
              <a:buFont typeface="Arial" panose="020B0604020202020204" pitchFamily="34" charset="0"/>
              <a:buChar char="•"/>
            </a:pPr>
            <a:r>
              <a:rPr lang="es-AR" sz="2000" dirty="0">
                <a:solidFill>
                  <a:srgbClr val="002060"/>
                </a:solidFill>
                <a:ea typeface="Calibri" panose="020F0502020204030204" pitchFamily="34" charset="0"/>
                <a:cs typeface="Times New Roman" panose="02020603050405020304" pitchFamily="18" charset="0"/>
              </a:rPr>
              <a:t>Personas con lesiones o pérdidas personales</a:t>
            </a:r>
          </a:p>
          <a:p>
            <a:pPr marL="285750" indent="-285750">
              <a:lnSpc>
                <a:spcPct val="107000"/>
              </a:lnSpc>
              <a:spcAft>
                <a:spcPts val="800"/>
              </a:spcAft>
              <a:buFont typeface="Arial" panose="020B0604020202020204" pitchFamily="34" charset="0"/>
              <a:buChar char="•"/>
            </a:pPr>
            <a:r>
              <a:rPr lang="es-AR" sz="2000" dirty="0">
                <a:solidFill>
                  <a:srgbClr val="002060"/>
                </a:solidFill>
                <a:ea typeface="Calibri" panose="020F0502020204030204" pitchFamily="34" charset="0"/>
                <a:cs typeface="Times New Roman" panose="02020603050405020304" pitchFamily="18" charset="0"/>
              </a:rPr>
              <a:t>Familiares, amigos, conocidos </a:t>
            </a:r>
          </a:p>
          <a:p>
            <a:pPr marL="285750" indent="-285750">
              <a:lnSpc>
                <a:spcPct val="107000"/>
              </a:lnSpc>
              <a:spcAft>
                <a:spcPts val="800"/>
              </a:spcAft>
              <a:buFont typeface="Arial" panose="020B0604020202020204" pitchFamily="34" charset="0"/>
              <a:buChar char="•"/>
            </a:pPr>
            <a:r>
              <a:rPr lang="es-AR" sz="2000" dirty="0">
                <a:solidFill>
                  <a:srgbClr val="002060"/>
                </a:solidFill>
                <a:ea typeface="Calibri" panose="020F0502020204030204" pitchFamily="34" charset="0"/>
                <a:cs typeface="Times New Roman" panose="02020603050405020304" pitchFamily="18" charset="0"/>
              </a:rPr>
              <a:t>Personal de respuesta (policía, bomberos, defensa civil, médicos, enfermeros, camilleros)</a:t>
            </a:r>
          </a:p>
          <a:p>
            <a:pPr marL="285750" indent="-285750">
              <a:lnSpc>
                <a:spcPct val="107000"/>
              </a:lnSpc>
              <a:spcAft>
                <a:spcPts val="800"/>
              </a:spcAft>
              <a:buFont typeface="Arial" panose="020B0604020202020204" pitchFamily="34" charset="0"/>
              <a:buChar char="•"/>
            </a:pPr>
            <a:r>
              <a:rPr lang="es-AR" sz="2000" dirty="0">
                <a:solidFill>
                  <a:srgbClr val="002060"/>
                </a:solidFill>
                <a:ea typeface="Calibri" panose="020F0502020204030204" pitchFamily="34" charset="0"/>
                <a:cs typeface="Times New Roman" panose="02020603050405020304" pitchFamily="18" charset="0"/>
              </a:rPr>
              <a:t>Testigos y comunicadores</a:t>
            </a:r>
          </a:p>
        </p:txBody>
      </p:sp>
      <p:pic>
        <p:nvPicPr>
          <p:cNvPr id="4" name="Imagen 3">
            <a:extLst>
              <a:ext uri="{FF2B5EF4-FFF2-40B4-BE49-F238E27FC236}">
                <a16:creationId xmlns:a16="http://schemas.microsoft.com/office/drawing/2014/main" id="{A275A4E3-1FBB-C072-0B94-25301C815F52}"/>
              </a:ext>
            </a:extLst>
          </p:cNvPr>
          <p:cNvPicPr>
            <a:picLocks noChangeAspect="1"/>
          </p:cNvPicPr>
          <p:nvPr/>
        </p:nvPicPr>
        <p:blipFill>
          <a:blip r:embed="rId2"/>
          <a:stretch>
            <a:fillRect/>
          </a:stretch>
        </p:blipFill>
        <p:spPr>
          <a:xfrm>
            <a:off x="4047892" y="4504084"/>
            <a:ext cx="3019633" cy="1174756"/>
          </a:xfrm>
          <a:prstGeom prst="roundRect">
            <a:avLst/>
          </a:prstGeom>
        </p:spPr>
      </p:pic>
      <p:sp>
        <p:nvSpPr>
          <p:cNvPr id="6" name="CuadroTexto 5">
            <a:extLst>
              <a:ext uri="{FF2B5EF4-FFF2-40B4-BE49-F238E27FC236}">
                <a16:creationId xmlns:a16="http://schemas.microsoft.com/office/drawing/2014/main" id="{7965B62B-B7E9-DB95-7E59-B601EA140F02}"/>
              </a:ext>
            </a:extLst>
          </p:cNvPr>
          <p:cNvSpPr txBox="1"/>
          <p:nvPr/>
        </p:nvSpPr>
        <p:spPr>
          <a:xfrm>
            <a:off x="6941352" y="1356207"/>
            <a:ext cx="5132301" cy="3381375"/>
          </a:xfrm>
          <a:prstGeom prst="rect">
            <a:avLst/>
          </a:prstGeom>
          <a:noFill/>
        </p:spPr>
        <p:txBody>
          <a:bodyPr wrap="square">
            <a:spAutoFit/>
          </a:bodyPr>
          <a:lstStyle/>
          <a:p>
            <a:pPr algn="just"/>
            <a:r>
              <a:rPr lang="en-US" sz="1900" dirty="0">
                <a:solidFill>
                  <a:schemeClr val="tx2"/>
                </a:solidFill>
              </a:rPr>
              <a:t>People who have experienced losses (real or symbolic) as a result of a hazard: </a:t>
            </a:r>
          </a:p>
          <a:p>
            <a:pPr marL="285750" indent="-285750">
              <a:lnSpc>
                <a:spcPct val="107000"/>
              </a:lnSpc>
              <a:spcAft>
                <a:spcPts val="800"/>
              </a:spcAft>
              <a:buFont typeface="Arial" panose="020B0604020202020204" pitchFamily="34" charset="0"/>
              <a:buChar char="•"/>
            </a:pPr>
            <a:r>
              <a:rPr lang="en-US" sz="2000" dirty="0">
                <a:solidFill>
                  <a:srgbClr val="002060"/>
                </a:solidFill>
                <a:cs typeface="Times New Roman" panose="02020603050405020304" pitchFamily="18" charset="0"/>
              </a:rPr>
              <a:t>Individuals </a:t>
            </a:r>
          </a:p>
          <a:p>
            <a:pPr marL="285750" indent="-285750">
              <a:lnSpc>
                <a:spcPct val="107000"/>
              </a:lnSpc>
              <a:spcAft>
                <a:spcPts val="800"/>
              </a:spcAft>
              <a:buFont typeface="Arial" panose="020B0604020202020204" pitchFamily="34" charset="0"/>
              <a:buChar char="•"/>
            </a:pPr>
            <a:r>
              <a:rPr lang="en-US" sz="2000" dirty="0">
                <a:solidFill>
                  <a:srgbClr val="002060"/>
                </a:solidFill>
                <a:cs typeface="Times New Roman" panose="02020603050405020304" pitchFamily="18" charset="0"/>
              </a:rPr>
              <a:t>Individuals with injuries or personal losses</a:t>
            </a:r>
            <a:endParaRPr lang="es-AR" sz="2000" dirty="0">
              <a:solidFill>
                <a:srgbClr val="002060"/>
              </a:solidFill>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s-AR" sz="2000" dirty="0" err="1">
                <a:solidFill>
                  <a:srgbClr val="002060"/>
                </a:solidFill>
                <a:cs typeface="Times New Roman" panose="02020603050405020304" pitchFamily="18" charset="0"/>
              </a:rPr>
              <a:t>Family</a:t>
            </a:r>
            <a:r>
              <a:rPr lang="es-AR" sz="2000" dirty="0">
                <a:solidFill>
                  <a:srgbClr val="002060"/>
                </a:solidFill>
                <a:cs typeface="Times New Roman" panose="02020603050405020304" pitchFamily="18" charset="0"/>
              </a:rPr>
              <a:t> </a:t>
            </a:r>
            <a:r>
              <a:rPr lang="es-AR" sz="2000" dirty="0" err="1">
                <a:solidFill>
                  <a:srgbClr val="002060"/>
                </a:solidFill>
                <a:cs typeface="Times New Roman" panose="02020603050405020304" pitchFamily="18" charset="0"/>
              </a:rPr>
              <a:t>members</a:t>
            </a:r>
            <a:r>
              <a:rPr lang="es-AR" sz="2000" dirty="0">
                <a:solidFill>
                  <a:srgbClr val="002060"/>
                </a:solidFill>
                <a:cs typeface="Times New Roman" panose="02020603050405020304" pitchFamily="18" charset="0"/>
              </a:rPr>
              <a:t>, </a:t>
            </a:r>
            <a:r>
              <a:rPr lang="es-AR" sz="2000" dirty="0" err="1">
                <a:solidFill>
                  <a:srgbClr val="002060"/>
                </a:solidFill>
                <a:cs typeface="Times New Roman" panose="02020603050405020304" pitchFamily="18" charset="0"/>
              </a:rPr>
              <a:t>friends</a:t>
            </a:r>
            <a:r>
              <a:rPr lang="es-AR" sz="2000" dirty="0">
                <a:solidFill>
                  <a:srgbClr val="002060"/>
                </a:solidFill>
                <a:cs typeface="Times New Roman" panose="02020603050405020304" pitchFamily="18" charset="0"/>
              </a:rPr>
              <a:t>, </a:t>
            </a:r>
            <a:r>
              <a:rPr lang="es-AR" sz="2000" dirty="0" err="1">
                <a:solidFill>
                  <a:srgbClr val="002060"/>
                </a:solidFill>
                <a:cs typeface="Times New Roman" panose="02020603050405020304" pitchFamily="18" charset="0"/>
              </a:rPr>
              <a:t>acquaintances</a:t>
            </a:r>
            <a:endParaRPr lang="es-AR" sz="2000" dirty="0">
              <a:solidFill>
                <a:srgbClr val="002060"/>
              </a:solidFill>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US" sz="2000" dirty="0">
                <a:solidFill>
                  <a:srgbClr val="002060"/>
                </a:solidFill>
                <a:cs typeface="Times New Roman" panose="02020603050405020304" pitchFamily="18" charset="0"/>
              </a:rPr>
              <a:t>Response personnel (police, firefighters, civil defense, doctors, nurses, paramedics)</a:t>
            </a:r>
            <a:endParaRPr lang="es-AR" sz="2000" dirty="0">
              <a:solidFill>
                <a:srgbClr val="002060"/>
              </a:solidFill>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s-AR" sz="2000" dirty="0" err="1">
                <a:solidFill>
                  <a:srgbClr val="002060"/>
                </a:solidFill>
                <a:cs typeface="Times New Roman" panose="02020603050405020304" pitchFamily="18" charset="0"/>
              </a:rPr>
              <a:t>Witnesses</a:t>
            </a:r>
            <a:r>
              <a:rPr lang="es-AR" sz="2000" dirty="0">
                <a:solidFill>
                  <a:srgbClr val="002060"/>
                </a:solidFill>
                <a:cs typeface="Times New Roman" panose="02020603050405020304" pitchFamily="18" charset="0"/>
              </a:rPr>
              <a:t> and </a:t>
            </a:r>
            <a:r>
              <a:rPr lang="es-AR" sz="2000" dirty="0" err="1">
                <a:solidFill>
                  <a:srgbClr val="002060"/>
                </a:solidFill>
                <a:cs typeface="Times New Roman" panose="02020603050405020304" pitchFamily="18" charset="0"/>
              </a:rPr>
              <a:t>communicators</a:t>
            </a:r>
            <a:endParaRPr lang="en-US" sz="2000" dirty="0">
              <a:solidFill>
                <a:srgbClr val="002060"/>
              </a:solidFill>
              <a:cs typeface="Times New Roman" panose="02020603050405020304" pitchFamily="18" charset="0"/>
            </a:endParaRPr>
          </a:p>
        </p:txBody>
      </p:sp>
      <p:sp>
        <p:nvSpPr>
          <p:cNvPr id="5" name="CuadroTexto 4">
            <a:extLst>
              <a:ext uri="{FF2B5EF4-FFF2-40B4-BE49-F238E27FC236}">
                <a16:creationId xmlns:a16="http://schemas.microsoft.com/office/drawing/2014/main" id="{89825DB5-2484-7082-3BDF-65B60A07FE73}"/>
              </a:ext>
            </a:extLst>
          </p:cNvPr>
          <p:cNvSpPr txBox="1"/>
          <p:nvPr/>
        </p:nvSpPr>
        <p:spPr>
          <a:xfrm>
            <a:off x="244724" y="582719"/>
            <a:ext cx="2850454" cy="523220"/>
          </a:xfrm>
          <a:prstGeom prst="rect">
            <a:avLst/>
          </a:prstGeom>
          <a:noFill/>
        </p:spPr>
        <p:txBody>
          <a:bodyPr wrap="square">
            <a:spAutoFit/>
          </a:bodyPr>
          <a:lstStyle/>
          <a:p>
            <a:r>
              <a:rPr lang="es-AR" sz="2800" b="1" dirty="0">
                <a:solidFill>
                  <a:srgbClr val="002060"/>
                </a:solidFill>
              </a:rPr>
              <a:t>Damnificados</a:t>
            </a:r>
          </a:p>
        </p:txBody>
      </p:sp>
      <p:sp>
        <p:nvSpPr>
          <p:cNvPr id="7" name="CuadroTexto 6">
            <a:extLst>
              <a:ext uri="{FF2B5EF4-FFF2-40B4-BE49-F238E27FC236}">
                <a16:creationId xmlns:a16="http://schemas.microsoft.com/office/drawing/2014/main" id="{E93526B4-DAF5-9F1E-FFFB-3444FA7DEDAA}"/>
              </a:ext>
            </a:extLst>
          </p:cNvPr>
          <p:cNvSpPr txBox="1"/>
          <p:nvPr/>
        </p:nvSpPr>
        <p:spPr>
          <a:xfrm>
            <a:off x="6941352" y="582719"/>
            <a:ext cx="4005618" cy="523220"/>
          </a:xfrm>
          <a:prstGeom prst="rect">
            <a:avLst/>
          </a:prstGeom>
          <a:noFill/>
        </p:spPr>
        <p:txBody>
          <a:bodyPr wrap="square">
            <a:spAutoFit/>
          </a:bodyPr>
          <a:lstStyle/>
          <a:p>
            <a:r>
              <a:rPr lang="es-AR" sz="2800" b="1" dirty="0" err="1">
                <a:solidFill>
                  <a:srgbClr val="002060"/>
                </a:solidFill>
              </a:rPr>
              <a:t>Affected</a:t>
            </a:r>
            <a:r>
              <a:rPr lang="es-AR" sz="2800" b="1" dirty="0">
                <a:solidFill>
                  <a:srgbClr val="002060"/>
                </a:solidFill>
              </a:rPr>
              <a:t> </a:t>
            </a:r>
            <a:r>
              <a:rPr lang="es-AR" sz="2800" b="1" dirty="0" err="1">
                <a:solidFill>
                  <a:srgbClr val="002060"/>
                </a:solidFill>
              </a:rPr>
              <a:t>individuals</a:t>
            </a:r>
            <a:r>
              <a:rPr lang="es-AR" sz="2800" b="1" dirty="0">
                <a:solidFill>
                  <a:srgbClr val="002060"/>
                </a:solidFill>
              </a:rPr>
              <a:t> </a:t>
            </a:r>
          </a:p>
        </p:txBody>
      </p:sp>
    </p:spTree>
    <p:extLst>
      <p:ext uri="{BB962C8B-B14F-4D97-AF65-F5344CB8AC3E}">
        <p14:creationId xmlns:p14="http://schemas.microsoft.com/office/powerpoint/2010/main" val="2797990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08EF4BC0-889F-ED8F-9BBE-4106787704E1}"/>
              </a:ext>
            </a:extLst>
          </p:cNvPr>
          <p:cNvSpPr/>
          <p:nvPr/>
        </p:nvSpPr>
        <p:spPr>
          <a:xfrm>
            <a:off x="495493" y="1315721"/>
            <a:ext cx="5729758" cy="1631216"/>
          </a:xfrm>
          <a:prstGeom prst="rect">
            <a:avLst/>
          </a:prstGeom>
        </p:spPr>
        <p:txBody>
          <a:bodyPr wrap="square">
            <a:spAutoFit/>
          </a:bodyPr>
          <a:lstStyle/>
          <a:p>
            <a:r>
              <a:rPr lang="es-AR" sz="2000" dirty="0">
                <a:solidFill>
                  <a:srgbClr val="002060"/>
                </a:solidFill>
                <a:cs typeface="Times New Roman" panose="02020603050405020304" pitchFamily="18" charset="0"/>
              </a:rPr>
              <a:t>Se produce por la sensación de desprotección y desvalimiento causada por la presencia cercana de la muerte, la irrupción de lo inesperado, las pérdidas sufridas y la interrupción del curso habitual de la vida.</a:t>
            </a:r>
          </a:p>
        </p:txBody>
      </p:sp>
      <p:sp>
        <p:nvSpPr>
          <p:cNvPr id="6" name="CuadroTexto 5">
            <a:extLst>
              <a:ext uri="{FF2B5EF4-FFF2-40B4-BE49-F238E27FC236}">
                <a16:creationId xmlns:a16="http://schemas.microsoft.com/office/drawing/2014/main" id="{5C5DD2D0-386F-B1C4-5EAB-27E3FB3ADEE7}"/>
              </a:ext>
            </a:extLst>
          </p:cNvPr>
          <p:cNvSpPr txBox="1"/>
          <p:nvPr/>
        </p:nvSpPr>
        <p:spPr>
          <a:xfrm>
            <a:off x="624742" y="472307"/>
            <a:ext cx="3973643" cy="676532"/>
          </a:xfrm>
          <a:prstGeom prst="rect">
            <a:avLst/>
          </a:prstGeom>
          <a:noFill/>
        </p:spPr>
        <p:txBody>
          <a:bodyPr wrap="square">
            <a:spAutoFit/>
          </a:bodyPr>
          <a:lstStyle/>
          <a:p>
            <a:pPr>
              <a:lnSpc>
                <a:spcPct val="150000"/>
              </a:lnSpc>
            </a:pPr>
            <a:r>
              <a:rPr lang="es-AR" sz="2800" b="1" dirty="0">
                <a:solidFill>
                  <a:srgbClr val="002060"/>
                </a:solidFill>
              </a:rPr>
              <a:t>Impacto psicológico</a:t>
            </a:r>
          </a:p>
        </p:txBody>
      </p:sp>
      <p:sp>
        <p:nvSpPr>
          <p:cNvPr id="8" name="Rectángulo 7">
            <a:extLst>
              <a:ext uri="{FF2B5EF4-FFF2-40B4-BE49-F238E27FC236}">
                <a16:creationId xmlns:a16="http://schemas.microsoft.com/office/drawing/2014/main" id="{8A2394CE-BCF2-DE02-95B2-530ECDE881FA}"/>
              </a:ext>
            </a:extLst>
          </p:cNvPr>
          <p:cNvSpPr/>
          <p:nvPr/>
        </p:nvSpPr>
        <p:spPr>
          <a:xfrm>
            <a:off x="495493" y="3089723"/>
            <a:ext cx="5471258" cy="1323439"/>
          </a:xfrm>
          <a:prstGeom prst="rect">
            <a:avLst/>
          </a:prstGeom>
        </p:spPr>
        <p:txBody>
          <a:bodyPr wrap="square">
            <a:spAutoFit/>
          </a:bodyPr>
          <a:lstStyle/>
          <a:p>
            <a:r>
              <a:rPr lang="es-AR" sz="2000" dirty="0">
                <a:solidFill>
                  <a:srgbClr val="002060"/>
                </a:solidFill>
                <a:cs typeface="Times New Roman" panose="02020603050405020304" pitchFamily="18" charset="0"/>
              </a:rPr>
              <a:t>Su magnitud depende de la gravedad del</a:t>
            </a:r>
          </a:p>
          <a:p>
            <a:r>
              <a:rPr lang="es-AR" sz="2000" dirty="0">
                <a:solidFill>
                  <a:srgbClr val="002060"/>
                </a:solidFill>
                <a:cs typeface="Times New Roman" panose="02020603050405020304" pitchFamily="18" charset="0"/>
              </a:rPr>
              <a:t>suceso, tipo de pérdidas sufridas, las redes de apoyo familiar y social, la personalidad y los recursos psicológicos de afrontamiento.</a:t>
            </a:r>
          </a:p>
        </p:txBody>
      </p:sp>
      <p:sp>
        <p:nvSpPr>
          <p:cNvPr id="4" name="CuadroTexto 3">
            <a:extLst>
              <a:ext uri="{FF2B5EF4-FFF2-40B4-BE49-F238E27FC236}">
                <a16:creationId xmlns:a16="http://schemas.microsoft.com/office/drawing/2014/main" id="{E5EEB990-7295-41EE-6695-1A499BFA57BF}"/>
              </a:ext>
            </a:extLst>
          </p:cNvPr>
          <p:cNvSpPr txBox="1"/>
          <p:nvPr/>
        </p:nvSpPr>
        <p:spPr>
          <a:xfrm>
            <a:off x="844661" y="4644512"/>
            <a:ext cx="4513334" cy="646331"/>
          </a:xfrm>
          <a:prstGeom prst="rect">
            <a:avLst/>
          </a:prstGeom>
          <a:noFill/>
        </p:spPr>
        <p:txBody>
          <a:bodyPr wrap="square">
            <a:spAutoFit/>
          </a:bodyPr>
          <a:lstStyle/>
          <a:p>
            <a:pPr algn="ctr"/>
            <a:r>
              <a:rPr lang="es-AR" dirty="0">
                <a:solidFill>
                  <a:srgbClr val="FF0000"/>
                </a:solidFill>
              </a:rPr>
              <a:t>LA ASISTENCIA RECIBIDA PUEDE AMORTIGUAR EL IMPACTO</a:t>
            </a:r>
          </a:p>
        </p:txBody>
      </p:sp>
      <p:sp>
        <p:nvSpPr>
          <p:cNvPr id="9" name="CuadroTexto 8">
            <a:extLst>
              <a:ext uri="{FF2B5EF4-FFF2-40B4-BE49-F238E27FC236}">
                <a16:creationId xmlns:a16="http://schemas.microsoft.com/office/drawing/2014/main" id="{D9A1BABB-E54A-5EFD-1AC6-44AE011B5B67}"/>
              </a:ext>
            </a:extLst>
          </p:cNvPr>
          <p:cNvSpPr txBox="1"/>
          <p:nvPr/>
        </p:nvSpPr>
        <p:spPr>
          <a:xfrm>
            <a:off x="6585402" y="1315721"/>
            <a:ext cx="5240983" cy="2862322"/>
          </a:xfrm>
          <a:prstGeom prst="rect">
            <a:avLst/>
          </a:prstGeom>
          <a:noFill/>
        </p:spPr>
        <p:txBody>
          <a:bodyPr wrap="square">
            <a:spAutoFit/>
          </a:bodyPr>
          <a:lstStyle/>
          <a:p>
            <a:r>
              <a:rPr lang="en-US" sz="2000" dirty="0">
                <a:solidFill>
                  <a:srgbClr val="002060"/>
                </a:solidFill>
                <a:cs typeface="Times New Roman" panose="02020603050405020304" pitchFamily="18" charset="0"/>
              </a:rPr>
              <a:t>Caused by the sense of helplessness and vulnerability due to the close presence of death, the intrusion of the unexpected, the losses suffered, and the disruption of the usual course of life. Its magnitude depends on the severity of the event, the type of losses suffered, the family and social support networks, personality, and psychological coping resources. </a:t>
            </a:r>
            <a:endParaRPr lang="en-US" sz="1600" dirty="0">
              <a:solidFill>
                <a:schemeClr val="tx2"/>
              </a:solidFill>
            </a:endParaRPr>
          </a:p>
        </p:txBody>
      </p:sp>
      <p:sp>
        <p:nvSpPr>
          <p:cNvPr id="2" name="CuadroTexto 1">
            <a:extLst>
              <a:ext uri="{FF2B5EF4-FFF2-40B4-BE49-F238E27FC236}">
                <a16:creationId xmlns:a16="http://schemas.microsoft.com/office/drawing/2014/main" id="{CC170D47-B8BB-6F54-E0B6-417BC2DC02A9}"/>
              </a:ext>
            </a:extLst>
          </p:cNvPr>
          <p:cNvSpPr txBox="1"/>
          <p:nvPr/>
        </p:nvSpPr>
        <p:spPr>
          <a:xfrm>
            <a:off x="6585402" y="520096"/>
            <a:ext cx="3951820" cy="676532"/>
          </a:xfrm>
          <a:prstGeom prst="rect">
            <a:avLst/>
          </a:prstGeom>
          <a:noFill/>
        </p:spPr>
        <p:txBody>
          <a:bodyPr wrap="square">
            <a:spAutoFit/>
          </a:bodyPr>
          <a:lstStyle/>
          <a:p>
            <a:pPr>
              <a:lnSpc>
                <a:spcPct val="150000"/>
              </a:lnSpc>
            </a:pPr>
            <a:r>
              <a:rPr lang="es-AR" sz="2800" b="1" dirty="0" err="1">
                <a:solidFill>
                  <a:srgbClr val="002060"/>
                </a:solidFill>
              </a:rPr>
              <a:t>Psychological</a:t>
            </a:r>
            <a:r>
              <a:rPr lang="es-AR" sz="2800" b="1" dirty="0">
                <a:solidFill>
                  <a:srgbClr val="002060"/>
                </a:solidFill>
              </a:rPr>
              <a:t> </a:t>
            </a:r>
            <a:r>
              <a:rPr lang="es-AR" sz="2800" b="1" dirty="0" err="1">
                <a:solidFill>
                  <a:srgbClr val="002060"/>
                </a:solidFill>
              </a:rPr>
              <a:t>impact</a:t>
            </a:r>
            <a:endParaRPr lang="es-AR" sz="2800" b="1" dirty="0">
              <a:solidFill>
                <a:srgbClr val="002060"/>
              </a:solidFill>
            </a:endParaRPr>
          </a:p>
        </p:txBody>
      </p:sp>
      <p:sp>
        <p:nvSpPr>
          <p:cNvPr id="5" name="CuadroTexto 4">
            <a:extLst>
              <a:ext uri="{FF2B5EF4-FFF2-40B4-BE49-F238E27FC236}">
                <a16:creationId xmlns:a16="http://schemas.microsoft.com/office/drawing/2014/main" id="{C6B58FA8-BD11-177A-B8E9-CB1BBB43EC0B}"/>
              </a:ext>
            </a:extLst>
          </p:cNvPr>
          <p:cNvSpPr txBox="1"/>
          <p:nvPr/>
        </p:nvSpPr>
        <p:spPr>
          <a:xfrm>
            <a:off x="7342370" y="4612852"/>
            <a:ext cx="3379806" cy="646331"/>
          </a:xfrm>
          <a:prstGeom prst="rect">
            <a:avLst/>
          </a:prstGeom>
          <a:noFill/>
        </p:spPr>
        <p:txBody>
          <a:bodyPr wrap="square">
            <a:spAutoFit/>
          </a:bodyPr>
          <a:lstStyle/>
          <a:p>
            <a:pPr algn="ctr"/>
            <a:r>
              <a:rPr lang="es-AR" dirty="0">
                <a:solidFill>
                  <a:srgbClr val="FF0000"/>
                </a:solidFill>
              </a:rPr>
              <a:t>RECEIVED ASSISTANCE CAN MITIGATE THE IMPACT</a:t>
            </a:r>
          </a:p>
        </p:txBody>
      </p:sp>
    </p:spTree>
    <p:extLst>
      <p:ext uri="{BB962C8B-B14F-4D97-AF65-F5344CB8AC3E}">
        <p14:creationId xmlns:p14="http://schemas.microsoft.com/office/powerpoint/2010/main" val="613952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C7F6548-3C83-0460-2380-A74A769028FD}"/>
              </a:ext>
            </a:extLst>
          </p:cNvPr>
          <p:cNvSpPr txBox="1"/>
          <p:nvPr/>
        </p:nvSpPr>
        <p:spPr>
          <a:xfrm>
            <a:off x="566714" y="926880"/>
            <a:ext cx="4801226" cy="1015663"/>
          </a:xfrm>
          <a:prstGeom prst="rect">
            <a:avLst/>
          </a:prstGeom>
          <a:noFill/>
        </p:spPr>
        <p:txBody>
          <a:bodyPr wrap="square">
            <a:spAutoFit/>
          </a:bodyPr>
          <a:lstStyle/>
          <a:p>
            <a:r>
              <a:rPr lang="es-AR" sz="2000" dirty="0">
                <a:solidFill>
                  <a:srgbClr val="002060"/>
                </a:solidFill>
              </a:rPr>
              <a:t>El origen de la emergencia y sus características inciden en las reacciones y el impacto psicológico en las personas.</a:t>
            </a:r>
          </a:p>
        </p:txBody>
      </p:sp>
      <p:sp>
        <p:nvSpPr>
          <p:cNvPr id="5" name="CuadroTexto 4">
            <a:extLst>
              <a:ext uri="{FF2B5EF4-FFF2-40B4-BE49-F238E27FC236}">
                <a16:creationId xmlns:a16="http://schemas.microsoft.com/office/drawing/2014/main" id="{420DB4E7-F6AC-BDDA-5D37-DA2595F633B1}"/>
              </a:ext>
            </a:extLst>
          </p:cNvPr>
          <p:cNvSpPr txBox="1"/>
          <p:nvPr/>
        </p:nvSpPr>
        <p:spPr>
          <a:xfrm>
            <a:off x="985212" y="2102334"/>
            <a:ext cx="4172576" cy="3279552"/>
          </a:xfrm>
          <a:prstGeom prst="rect">
            <a:avLst/>
          </a:prstGeom>
          <a:noFill/>
        </p:spPr>
        <p:txBody>
          <a:bodyPr wrap="square">
            <a:spAutoFit/>
          </a:bodyPr>
          <a:lstStyle/>
          <a:p>
            <a:pPr marL="285750" indent="-285750" eaLnBrk="1" hangingPunct="1">
              <a:lnSpc>
                <a:spcPct val="150000"/>
              </a:lnSpc>
              <a:buFont typeface="Arial" panose="020B0604020202020204" pitchFamily="34" charset="0"/>
              <a:buChar char="•"/>
              <a:defRPr/>
            </a:pPr>
            <a:r>
              <a:rPr lang="es-ES" sz="2000" dirty="0">
                <a:solidFill>
                  <a:srgbClr val="002060"/>
                </a:solidFill>
              </a:rPr>
              <a:t>Fenómenos naturales</a:t>
            </a:r>
          </a:p>
          <a:p>
            <a:pPr marL="285750" indent="-285750" eaLnBrk="1" hangingPunct="1">
              <a:lnSpc>
                <a:spcPct val="150000"/>
              </a:lnSpc>
              <a:buFont typeface="Arial" panose="020B0604020202020204" pitchFamily="34" charset="0"/>
              <a:buChar char="•"/>
              <a:defRPr/>
            </a:pPr>
            <a:r>
              <a:rPr lang="es-ES" sz="2000" dirty="0">
                <a:solidFill>
                  <a:srgbClr val="002060"/>
                </a:solidFill>
              </a:rPr>
              <a:t> Acciones humanas</a:t>
            </a:r>
          </a:p>
          <a:p>
            <a:pPr marL="285750" indent="-285750" eaLnBrk="1" hangingPunct="1">
              <a:lnSpc>
                <a:spcPct val="150000"/>
              </a:lnSpc>
              <a:buFont typeface="Arial" panose="020B0604020202020204" pitchFamily="34" charset="0"/>
              <a:buChar char="•"/>
              <a:defRPr/>
            </a:pPr>
            <a:r>
              <a:rPr lang="es-ES" sz="2000" dirty="0">
                <a:solidFill>
                  <a:srgbClr val="002060"/>
                </a:solidFill>
              </a:rPr>
              <a:t>Negligencia / Intencionalidad</a:t>
            </a:r>
          </a:p>
          <a:p>
            <a:pPr marL="285750" indent="-285750" eaLnBrk="1" hangingPunct="1">
              <a:lnSpc>
                <a:spcPct val="150000"/>
              </a:lnSpc>
              <a:buFont typeface="Arial" panose="020B0604020202020204" pitchFamily="34" charset="0"/>
              <a:buChar char="•"/>
              <a:defRPr/>
            </a:pPr>
            <a:r>
              <a:rPr lang="es-ES" sz="2000" dirty="0">
                <a:solidFill>
                  <a:srgbClr val="002060"/>
                </a:solidFill>
              </a:rPr>
              <a:t>Hechos únicos/reiterados</a:t>
            </a:r>
          </a:p>
          <a:p>
            <a:pPr marL="285750" indent="-285750" eaLnBrk="1" hangingPunct="1">
              <a:lnSpc>
                <a:spcPct val="150000"/>
              </a:lnSpc>
              <a:buFont typeface="Arial" panose="020B0604020202020204" pitchFamily="34" charset="0"/>
              <a:buChar char="•"/>
              <a:defRPr/>
            </a:pPr>
            <a:r>
              <a:rPr lang="es-ES" sz="2000" dirty="0">
                <a:solidFill>
                  <a:srgbClr val="002060"/>
                </a:solidFill>
              </a:rPr>
              <a:t>Posibilidades de anticipación</a:t>
            </a:r>
          </a:p>
          <a:p>
            <a:pPr marL="285750" indent="-285750" eaLnBrk="1" hangingPunct="1">
              <a:lnSpc>
                <a:spcPct val="150000"/>
              </a:lnSpc>
              <a:buFont typeface="Arial" panose="020B0604020202020204" pitchFamily="34" charset="0"/>
              <a:buChar char="•"/>
              <a:defRPr/>
            </a:pPr>
            <a:r>
              <a:rPr lang="es-ES" sz="2000" dirty="0">
                <a:solidFill>
                  <a:srgbClr val="002060"/>
                </a:solidFill>
              </a:rPr>
              <a:t>Tipo de pérdidas </a:t>
            </a:r>
          </a:p>
          <a:p>
            <a:pPr marL="285750" indent="-285750" eaLnBrk="1" hangingPunct="1">
              <a:lnSpc>
                <a:spcPct val="150000"/>
              </a:lnSpc>
              <a:buFont typeface="Arial" panose="020B0604020202020204" pitchFamily="34" charset="0"/>
              <a:buChar char="•"/>
              <a:defRPr/>
            </a:pPr>
            <a:r>
              <a:rPr lang="es-ES" sz="2000" dirty="0">
                <a:solidFill>
                  <a:srgbClr val="002060"/>
                </a:solidFill>
              </a:rPr>
              <a:t>Cantidad de damnificados</a:t>
            </a:r>
          </a:p>
        </p:txBody>
      </p:sp>
      <p:sp>
        <p:nvSpPr>
          <p:cNvPr id="4" name="CuadroTexto 3">
            <a:extLst>
              <a:ext uri="{FF2B5EF4-FFF2-40B4-BE49-F238E27FC236}">
                <a16:creationId xmlns:a16="http://schemas.microsoft.com/office/drawing/2014/main" id="{EFC90668-7F23-DD7B-60A1-FC392D59A83B}"/>
              </a:ext>
            </a:extLst>
          </p:cNvPr>
          <p:cNvSpPr txBox="1"/>
          <p:nvPr/>
        </p:nvSpPr>
        <p:spPr>
          <a:xfrm>
            <a:off x="6348789" y="926880"/>
            <a:ext cx="4695953" cy="4479881"/>
          </a:xfrm>
          <a:prstGeom prst="rect">
            <a:avLst/>
          </a:prstGeom>
          <a:noFill/>
        </p:spPr>
        <p:txBody>
          <a:bodyPr wrap="square">
            <a:spAutoFit/>
          </a:bodyPr>
          <a:lstStyle/>
          <a:p>
            <a:r>
              <a:rPr lang="en-US" sz="2000" dirty="0">
                <a:solidFill>
                  <a:schemeClr val="tx2"/>
                </a:solidFill>
              </a:rPr>
              <a:t>The origin of the emergency and its characteristics influence the reactions and psychological impact on individuals:</a:t>
            </a:r>
          </a:p>
          <a:p>
            <a:endParaRPr lang="en-US" dirty="0">
              <a:solidFill>
                <a:schemeClr val="tx2"/>
              </a:solidFill>
            </a:endParaRPr>
          </a:p>
          <a:p>
            <a:pPr marL="285750" indent="-285750">
              <a:lnSpc>
                <a:spcPct val="150000"/>
              </a:lnSpc>
              <a:buFont typeface="Arial" panose="020B0604020202020204" pitchFamily="34" charset="0"/>
              <a:buChar char="•"/>
              <a:defRPr/>
            </a:pPr>
            <a:r>
              <a:rPr lang="en-US" sz="2000" dirty="0">
                <a:solidFill>
                  <a:srgbClr val="002060"/>
                </a:solidFill>
              </a:rPr>
              <a:t>Natural phenomena</a:t>
            </a:r>
          </a:p>
          <a:p>
            <a:pPr marL="285750" indent="-285750">
              <a:lnSpc>
                <a:spcPct val="150000"/>
              </a:lnSpc>
              <a:buFont typeface="Arial" panose="020B0604020202020204" pitchFamily="34" charset="0"/>
              <a:buChar char="•"/>
              <a:defRPr/>
            </a:pPr>
            <a:r>
              <a:rPr lang="en-US" sz="2000" dirty="0">
                <a:solidFill>
                  <a:srgbClr val="002060"/>
                </a:solidFill>
              </a:rPr>
              <a:t>Human actions </a:t>
            </a:r>
          </a:p>
          <a:p>
            <a:pPr marL="285750" indent="-285750">
              <a:lnSpc>
                <a:spcPct val="150000"/>
              </a:lnSpc>
              <a:buFont typeface="Arial" panose="020B0604020202020204" pitchFamily="34" charset="0"/>
              <a:buChar char="•"/>
              <a:defRPr/>
            </a:pPr>
            <a:r>
              <a:rPr lang="en-US" sz="2000" dirty="0">
                <a:solidFill>
                  <a:srgbClr val="002060"/>
                </a:solidFill>
              </a:rPr>
              <a:t>Negligence-Intentionality</a:t>
            </a:r>
          </a:p>
          <a:p>
            <a:pPr marL="285750" indent="-285750">
              <a:lnSpc>
                <a:spcPct val="150000"/>
              </a:lnSpc>
              <a:buFont typeface="Arial" panose="020B0604020202020204" pitchFamily="34" charset="0"/>
              <a:buChar char="•"/>
              <a:defRPr/>
            </a:pPr>
            <a:r>
              <a:rPr lang="en-US" sz="2000" dirty="0">
                <a:solidFill>
                  <a:srgbClr val="002060"/>
                </a:solidFill>
              </a:rPr>
              <a:t>Unique/repeated incidents</a:t>
            </a:r>
          </a:p>
          <a:p>
            <a:pPr marL="285750" indent="-285750">
              <a:lnSpc>
                <a:spcPct val="150000"/>
              </a:lnSpc>
              <a:buFont typeface="Arial" panose="020B0604020202020204" pitchFamily="34" charset="0"/>
              <a:buChar char="•"/>
              <a:defRPr/>
            </a:pPr>
            <a:r>
              <a:rPr lang="en-US" sz="2000" dirty="0">
                <a:solidFill>
                  <a:srgbClr val="002060"/>
                </a:solidFill>
              </a:rPr>
              <a:t>Possibility of anticipation</a:t>
            </a:r>
          </a:p>
          <a:p>
            <a:pPr marL="285750" indent="-285750">
              <a:lnSpc>
                <a:spcPct val="150000"/>
              </a:lnSpc>
              <a:buFont typeface="Arial" panose="020B0604020202020204" pitchFamily="34" charset="0"/>
              <a:buChar char="•"/>
              <a:defRPr/>
            </a:pPr>
            <a:r>
              <a:rPr lang="en-US" sz="2000" dirty="0">
                <a:solidFill>
                  <a:srgbClr val="002060"/>
                </a:solidFill>
              </a:rPr>
              <a:t>Type of losses</a:t>
            </a:r>
          </a:p>
          <a:p>
            <a:pPr marL="285750" indent="-285750">
              <a:lnSpc>
                <a:spcPct val="150000"/>
              </a:lnSpc>
              <a:buFont typeface="Arial" panose="020B0604020202020204" pitchFamily="34" charset="0"/>
              <a:buChar char="•"/>
              <a:defRPr/>
            </a:pPr>
            <a:r>
              <a:rPr lang="en-US" sz="2000" dirty="0">
                <a:solidFill>
                  <a:srgbClr val="002060"/>
                </a:solidFill>
              </a:rPr>
              <a:t>Number of affected individuals</a:t>
            </a:r>
            <a:endParaRPr lang="es-AR" sz="2000" dirty="0">
              <a:solidFill>
                <a:srgbClr val="002060"/>
              </a:solidFill>
            </a:endParaRPr>
          </a:p>
        </p:txBody>
      </p:sp>
      <p:sp>
        <p:nvSpPr>
          <p:cNvPr id="2" name="CuadroTexto 1">
            <a:extLst>
              <a:ext uri="{FF2B5EF4-FFF2-40B4-BE49-F238E27FC236}">
                <a16:creationId xmlns:a16="http://schemas.microsoft.com/office/drawing/2014/main" id="{D14E8DDB-20B1-8DF6-343E-5D287B699690}"/>
              </a:ext>
            </a:extLst>
          </p:cNvPr>
          <p:cNvSpPr txBox="1"/>
          <p:nvPr/>
        </p:nvSpPr>
        <p:spPr>
          <a:xfrm>
            <a:off x="566714" y="250348"/>
            <a:ext cx="4907787" cy="676532"/>
          </a:xfrm>
          <a:prstGeom prst="rect">
            <a:avLst/>
          </a:prstGeom>
          <a:noFill/>
        </p:spPr>
        <p:txBody>
          <a:bodyPr wrap="square">
            <a:spAutoFit/>
          </a:bodyPr>
          <a:lstStyle/>
          <a:p>
            <a:pPr>
              <a:lnSpc>
                <a:spcPct val="150000"/>
              </a:lnSpc>
            </a:pPr>
            <a:r>
              <a:rPr lang="es-AR" sz="2800" b="1" dirty="0">
                <a:solidFill>
                  <a:srgbClr val="002060"/>
                </a:solidFill>
              </a:rPr>
              <a:t>Origen de la emergencia</a:t>
            </a:r>
          </a:p>
        </p:txBody>
      </p:sp>
      <p:sp>
        <p:nvSpPr>
          <p:cNvPr id="6" name="CuadroTexto 5">
            <a:extLst>
              <a:ext uri="{FF2B5EF4-FFF2-40B4-BE49-F238E27FC236}">
                <a16:creationId xmlns:a16="http://schemas.microsoft.com/office/drawing/2014/main" id="{0491DA7D-34B3-8847-F23F-E6C074477154}"/>
              </a:ext>
            </a:extLst>
          </p:cNvPr>
          <p:cNvSpPr txBox="1"/>
          <p:nvPr/>
        </p:nvSpPr>
        <p:spPr>
          <a:xfrm>
            <a:off x="6272800" y="279565"/>
            <a:ext cx="3973643" cy="676532"/>
          </a:xfrm>
          <a:prstGeom prst="rect">
            <a:avLst/>
          </a:prstGeom>
          <a:noFill/>
        </p:spPr>
        <p:txBody>
          <a:bodyPr wrap="square">
            <a:spAutoFit/>
          </a:bodyPr>
          <a:lstStyle/>
          <a:p>
            <a:pPr>
              <a:lnSpc>
                <a:spcPct val="150000"/>
              </a:lnSpc>
            </a:pPr>
            <a:r>
              <a:rPr lang="es-AR" sz="2800" b="1" dirty="0" err="1">
                <a:solidFill>
                  <a:srgbClr val="002060"/>
                </a:solidFill>
              </a:rPr>
              <a:t>Emergency</a:t>
            </a:r>
            <a:r>
              <a:rPr lang="es-AR" sz="2800" b="1" dirty="0">
                <a:solidFill>
                  <a:srgbClr val="002060"/>
                </a:solidFill>
              </a:rPr>
              <a:t> </a:t>
            </a:r>
            <a:r>
              <a:rPr lang="es-AR" sz="2800" b="1" dirty="0" err="1">
                <a:solidFill>
                  <a:srgbClr val="002060"/>
                </a:solidFill>
              </a:rPr>
              <a:t>origin</a:t>
            </a:r>
            <a:endParaRPr lang="es-AR" sz="2800" b="1" dirty="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991DA0D-E7F2-E845-A997-749A3A9C7E7C}"/>
              </a:ext>
            </a:extLst>
          </p:cNvPr>
          <p:cNvSpPr/>
          <p:nvPr/>
        </p:nvSpPr>
        <p:spPr>
          <a:xfrm>
            <a:off x="3641092" y="386948"/>
            <a:ext cx="5076825" cy="400110"/>
          </a:xfrm>
          <a:prstGeom prst="rect">
            <a:avLst/>
          </a:prstGeom>
        </p:spPr>
        <p:txBody>
          <a:bodyPr wrap="square">
            <a:spAutoFit/>
          </a:bodyPr>
          <a:lstStyle/>
          <a:p>
            <a:r>
              <a:rPr lang="es-AR" sz="2000" b="1" dirty="0">
                <a:solidFill>
                  <a:srgbClr val="002060"/>
                </a:solidFill>
                <a:latin typeface="Calibri" panose="020F0502020204030204" pitchFamily="34" charset="0"/>
                <a:cs typeface="Calibri" panose="020F0502020204030204" pitchFamily="34" charset="0"/>
              </a:rPr>
              <a:t>Manifestaciones de impacto psicológico </a:t>
            </a:r>
          </a:p>
        </p:txBody>
      </p:sp>
      <p:pic>
        <p:nvPicPr>
          <p:cNvPr id="3" name="Imagen 2">
            <a:extLst>
              <a:ext uri="{FF2B5EF4-FFF2-40B4-BE49-F238E27FC236}">
                <a16:creationId xmlns:a16="http://schemas.microsoft.com/office/drawing/2014/main" id="{707F4A1E-04F2-0A6B-5AC2-29EE41FDF382}"/>
              </a:ext>
            </a:extLst>
          </p:cNvPr>
          <p:cNvPicPr>
            <a:picLocks noChangeAspect="1"/>
          </p:cNvPicPr>
          <p:nvPr/>
        </p:nvPicPr>
        <p:blipFill>
          <a:blip r:embed="rId2"/>
          <a:stretch>
            <a:fillRect/>
          </a:stretch>
        </p:blipFill>
        <p:spPr>
          <a:xfrm>
            <a:off x="1475275" y="860806"/>
            <a:ext cx="9241448" cy="4181377"/>
          </a:xfrm>
          <a:prstGeom prst="roundRect">
            <a:avLst/>
          </a:prstGeom>
        </p:spPr>
      </p:pic>
      <p:sp>
        <p:nvSpPr>
          <p:cNvPr id="5" name="CuadroTexto 4">
            <a:extLst>
              <a:ext uri="{FF2B5EF4-FFF2-40B4-BE49-F238E27FC236}">
                <a16:creationId xmlns:a16="http://schemas.microsoft.com/office/drawing/2014/main" id="{119562AA-8409-0FED-E426-1F3A2F695C26}"/>
              </a:ext>
            </a:extLst>
          </p:cNvPr>
          <p:cNvSpPr txBox="1"/>
          <p:nvPr/>
        </p:nvSpPr>
        <p:spPr>
          <a:xfrm>
            <a:off x="3641092" y="5115931"/>
            <a:ext cx="4909816" cy="400110"/>
          </a:xfrm>
          <a:prstGeom prst="rect">
            <a:avLst/>
          </a:prstGeom>
          <a:noFill/>
        </p:spPr>
        <p:txBody>
          <a:bodyPr wrap="square">
            <a:spAutoFit/>
          </a:bodyPr>
          <a:lstStyle/>
          <a:p>
            <a:r>
              <a:rPr lang="es-AR" sz="2000" dirty="0" err="1">
                <a:solidFill>
                  <a:schemeClr val="tx2"/>
                </a:solidFill>
              </a:rPr>
              <a:t>Manifestations</a:t>
            </a:r>
            <a:r>
              <a:rPr lang="es-AR" sz="2000" dirty="0">
                <a:solidFill>
                  <a:schemeClr val="tx2"/>
                </a:solidFill>
              </a:rPr>
              <a:t> </a:t>
            </a:r>
            <a:r>
              <a:rPr lang="es-AR" sz="2000" dirty="0" err="1">
                <a:solidFill>
                  <a:schemeClr val="tx2"/>
                </a:solidFill>
              </a:rPr>
              <a:t>of</a:t>
            </a:r>
            <a:r>
              <a:rPr lang="es-AR" sz="2000" dirty="0">
                <a:solidFill>
                  <a:schemeClr val="tx2"/>
                </a:solidFill>
              </a:rPr>
              <a:t> </a:t>
            </a:r>
            <a:r>
              <a:rPr lang="es-AR" sz="2000" dirty="0" err="1">
                <a:solidFill>
                  <a:schemeClr val="tx2"/>
                </a:solidFill>
              </a:rPr>
              <a:t>Psychological</a:t>
            </a:r>
            <a:r>
              <a:rPr lang="es-AR" sz="2000" dirty="0">
                <a:solidFill>
                  <a:schemeClr val="tx2"/>
                </a:solidFill>
              </a:rPr>
              <a:t> </a:t>
            </a:r>
            <a:r>
              <a:rPr lang="es-AR" sz="2000" dirty="0" err="1">
                <a:solidFill>
                  <a:schemeClr val="tx2"/>
                </a:solidFill>
              </a:rPr>
              <a:t>Impact</a:t>
            </a:r>
            <a:endParaRPr lang="es-AR" sz="2000" dirty="0">
              <a:solidFill>
                <a:schemeClr val="tx2"/>
              </a:solidFill>
            </a:endParaRPr>
          </a:p>
        </p:txBody>
      </p:sp>
    </p:spTree>
    <p:extLst>
      <p:ext uri="{BB962C8B-B14F-4D97-AF65-F5344CB8AC3E}">
        <p14:creationId xmlns:p14="http://schemas.microsoft.com/office/powerpoint/2010/main" val="1436972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7BE1C3A-4742-18D3-D0B3-1D7FEDD006B0}"/>
              </a:ext>
            </a:extLst>
          </p:cNvPr>
          <p:cNvSpPr/>
          <p:nvPr/>
        </p:nvSpPr>
        <p:spPr>
          <a:xfrm>
            <a:off x="726350" y="366760"/>
            <a:ext cx="4669682" cy="5035353"/>
          </a:xfrm>
          <a:prstGeom prst="rect">
            <a:avLst/>
          </a:prstGeom>
        </p:spPr>
        <p:txBody>
          <a:bodyPr wrap="square">
            <a:spAutoFit/>
          </a:bodyPr>
          <a:lstStyle/>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Problemas de concentración</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Temores</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Irritabilidad, intolerancia</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Trastornos del sueño, alimentación</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Desgano, desinterés</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Ansiedad, Hipervigilancia</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Inseguridad</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Tristeza</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Reiteración del evento</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Impotencia</a:t>
            </a:r>
          </a:p>
          <a:p>
            <a:pPr marL="285750" indent="-285750">
              <a:lnSpc>
                <a:spcPct val="150000"/>
              </a:lnSpc>
              <a:buFont typeface="Arial" panose="020B0604020202020204" pitchFamily="34" charset="0"/>
              <a:buChar char="•"/>
            </a:pPr>
            <a:r>
              <a:rPr lang="es-AR" dirty="0">
                <a:solidFill>
                  <a:srgbClr val="002060"/>
                </a:solidFill>
                <a:latin typeface="Calibri" panose="020F0502020204030204" pitchFamily="34" charset="0"/>
                <a:cs typeface="Calibri" panose="020F0502020204030204" pitchFamily="34" charset="0"/>
              </a:rPr>
              <a:t>Dificultad para resolver situaciones cotidianas y para tomar decisiones</a:t>
            </a:r>
          </a:p>
        </p:txBody>
      </p:sp>
      <p:pic>
        <p:nvPicPr>
          <p:cNvPr id="3" name="Imagen 2">
            <a:extLst>
              <a:ext uri="{FF2B5EF4-FFF2-40B4-BE49-F238E27FC236}">
                <a16:creationId xmlns:a16="http://schemas.microsoft.com/office/drawing/2014/main" id="{762216A5-7AF0-2E96-51FE-178906CD8634}"/>
              </a:ext>
            </a:extLst>
          </p:cNvPr>
          <p:cNvPicPr>
            <a:picLocks noChangeAspect="1"/>
          </p:cNvPicPr>
          <p:nvPr/>
        </p:nvPicPr>
        <p:blipFill>
          <a:blip r:embed="rId2"/>
          <a:stretch>
            <a:fillRect/>
          </a:stretch>
        </p:blipFill>
        <p:spPr>
          <a:xfrm>
            <a:off x="8813080" y="557260"/>
            <a:ext cx="2652570" cy="2109883"/>
          </a:xfrm>
          <a:prstGeom prst="roundRect">
            <a:avLst/>
          </a:prstGeom>
        </p:spPr>
      </p:pic>
      <p:sp>
        <p:nvSpPr>
          <p:cNvPr id="5" name="CuadroTexto 4">
            <a:extLst>
              <a:ext uri="{FF2B5EF4-FFF2-40B4-BE49-F238E27FC236}">
                <a16:creationId xmlns:a16="http://schemas.microsoft.com/office/drawing/2014/main" id="{2BBA45D8-8473-9652-5F47-64FDEB680713}"/>
              </a:ext>
            </a:extLst>
          </p:cNvPr>
          <p:cNvSpPr txBox="1"/>
          <p:nvPr/>
        </p:nvSpPr>
        <p:spPr>
          <a:xfrm>
            <a:off x="4969919" y="366760"/>
            <a:ext cx="5344937" cy="628486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dirty="0">
                <a:solidFill>
                  <a:schemeClr val="tx2"/>
                </a:solidFill>
              </a:rPr>
              <a:t>Problems with concentration</a:t>
            </a:r>
          </a:p>
          <a:p>
            <a:pPr marL="285750" indent="-285750">
              <a:lnSpc>
                <a:spcPct val="150000"/>
              </a:lnSpc>
              <a:buFont typeface="Arial" panose="020B0604020202020204" pitchFamily="34" charset="0"/>
              <a:buChar char="•"/>
            </a:pPr>
            <a:r>
              <a:rPr lang="en-US" dirty="0">
                <a:solidFill>
                  <a:schemeClr val="tx2"/>
                </a:solidFill>
              </a:rPr>
              <a:t>Concentration problems</a:t>
            </a:r>
          </a:p>
          <a:p>
            <a:pPr marL="285750" indent="-285750">
              <a:lnSpc>
                <a:spcPct val="150000"/>
              </a:lnSpc>
              <a:buFont typeface="Arial" panose="020B0604020202020204" pitchFamily="34" charset="0"/>
              <a:buChar char="•"/>
            </a:pPr>
            <a:r>
              <a:rPr lang="en-US" dirty="0">
                <a:solidFill>
                  <a:schemeClr val="tx2"/>
                </a:solidFill>
              </a:rPr>
              <a:t>Fears</a:t>
            </a:r>
          </a:p>
          <a:p>
            <a:pPr marL="285750" indent="-285750">
              <a:lnSpc>
                <a:spcPct val="150000"/>
              </a:lnSpc>
              <a:buFont typeface="Arial" panose="020B0604020202020204" pitchFamily="34" charset="0"/>
              <a:buChar char="•"/>
            </a:pPr>
            <a:r>
              <a:rPr lang="en-US" dirty="0">
                <a:solidFill>
                  <a:schemeClr val="tx2"/>
                </a:solidFill>
              </a:rPr>
              <a:t>Irritability, intolerance</a:t>
            </a:r>
          </a:p>
          <a:p>
            <a:pPr marL="285750" indent="-285750">
              <a:lnSpc>
                <a:spcPct val="150000"/>
              </a:lnSpc>
              <a:buFont typeface="Arial" panose="020B0604020202020204" pitchFamily="34" charset="0"/>
              <a:buChar char="•"/>
            </a:pPr>
            <a:r>
              <a:rPr lang="en-US" dirty="0">
                <a:solidFill>
                  <a:schemeClr val="tx2"/>
                </a:solidFill>
              </a:rPr>
              <a:t>Sleep and eating disorders</a:t>
            </a:r>
          </a:p>
          <a:p>
            <a:pPr marL="285750" indent="-285750">
              <a:lnSpc>
                <a:spcPct val="150000"/>
              </a:lnSpc>
              <a:buFont typeface="Arial" panose="020B0604020202020204" pitchFamily="34" charset="0"/>
              <a:buChar char="•"/>
            </a:pPr>
            <a:r>
              <a:rPr lang="en-US" dirty="0">
                <a:solidFill>
                  <a:schemeClr val="tx2"/>
                </a:solidFill>
              </a:rPr>
              <a:t>Apathy, lack of interest</a:t>
            </a:r>
          </a:p>
          <a:p>
            <a:pPr marL="285750" indent="-285750">
              <a:lnSpc>
                <a:spcPct val="150000"/>
              </a:lnSpc>
              <a:buFont typeface="Arial" panose="020B0604020202020204" pitchFamily="34" charset="0"/>
              <a:buChar char="•"/>
            </a:pPr>
            <a:r>
              <a:rPr lang="en-US" dirty="0">
                <a:solidFill>
                  <a:schemeClr val="tx2"/>
                </a:solidFill>
              </a:rPr>
              <a:t>Anxiety, hypervigilance</a:t>
            </a:r>
          </a:p>
          <a:p>
            <a:pPr marL="285750" indent="-285750">
              <a:lnSpc>
                <a:spcPct val="150000"/>
              </a:lnSpc>
              <a:buFont typeface="Arial" panose="020B0604020202020204" pitchFamily="34" charset="0"/>
              <a:buChar char="•"/>
            </a:pPr>
            <a:r>
              <a:rPr lang="en-US" dirty="0">
                <a:solidFill>
                  <a:schemeClr val="tx2"/>
                </a:solidFill>
              </a:rPr>
              <a:t>Insecurity</a:t>
            </a:r>
          </a:p>
          <a:p>
            <a:pPr marL="285750" indent="-285750">
              <a:lnSpc>
                <a:spcPct val="150000"/>
              </a:lnSpc>
              <a:buFont typeface="Arial" panose="020B0604020202020204" pitchFamily="34" charset="0"/>
              <a:buChar char="•"/>
            </a:pPr>
            <a:r>
              <a:rPr lang="en-US" dirty="0">
                <a:solidFill>
                  <a:schemeClr val="tx2"/>
                </a:solidFill>
              </a:rPr>
              <a:t>Sadness</a:t>
            </a:r>
          </a:p>
          <a:p>
            <a:pPr marL="285750" indent="-285750">
              <a:lnSpc>
                <a:spcPct val="150000"/>
              </a:lnSpc>
              <a:buFont typeface="Arial" panose="020B0604020202020204" pitchFamily="34" charset="0"/>
              <a:buChar char="•"/>
            </a:pPr>
            <a:r>
              <a:rPr lang="en-US" dirty="0">
                <a:solidFill>
                  <a:schemeClr val="tx2"/>
                </a:solidFill>
              </a:rPr>
              <a:t>Repetitive thoughts about the event</a:t>
            </a:r>
          </a:p>
          <a:p>
            <a:pPr marL="285750" indent="-285750">
              <a:lnSpc>
                <a:spcPct val="150000"/>
              </a:lnSpc>
              <a:buFont typeface="Arial" panose="020B0604020202020204" pitchFamily="34" charset="0"/>
              <a:buChar char="•"/>
            </a:pPr>
            <a:r>
              <a:rPr lang="en-US" dirty="0">
                <a:solidFill>
                  <a:schemeClr val="tx2"/>
                </a:solidFill>
              </a:rPr>
              <a:t>Powerlessness</a:t>
            </a:r>
          </a:p>
          <a:p>
            <a:pPr marL="285750" indent="-285750">
              <a:lnSpc>
                <a:spcPct val="150000"/>
              </a:lnSpc>
              <a:buFont typeface="Arial" panose="020B0604020202020204" pitchFamily="34" charset="0"/>
              <a:buChar char="•"/>
            </a:pPr>
            <a:r>
              <a:rPr lang="en-US" dirty="0">
                <a:solidFill>
                  <a:schemeClr val="tx2"/>
                </a:solidFill>
              </a:rPr>
              <a:t>Difficulty resolving everyday situations and making decisions</a:t>
            </a:r>
          </a:p>
          <a:p>
            <a:pPr marL="285750" indent="-285750">
              <a:lnSpc>
                <a:spcPct val="150000"/>
              </a:lnSpc>
              <a:buFont typeface="Arial" panose="020B0604020202020204" pitchFamily="34" charset="0"/>
              <a:buChar char="•"/>
            </a:pPr>
            <a:endParaRPr lang="en-US" dirty="0">
              <a:solidFill>
                <a:schemeClr val="tx2"/>
              </a:solidFill>
            </a:endParaRPr>
          </a:p>
          <a:p>
            <a:pPr marL="285750" indent="-285750">
              <a:lnSpc>
                <a:spcPct val="150000"/>
              </a:lnSpc>
              <a:buFont typeface="Arial" panose="020B0604020202020204" pitchFamily="34" charset="0"/>
              <a:buChar char="•"/>
            </a:pPr>
            <a:endParaRPr lang="en-US" dirty="0">
              <a:solidFill>
                <a:schemeClr val="tx2"/>
              </a:solidFill>
            </a:endParaRPr>
          </a:p>
        </p:txBody>
      </p:sp>
    </p:spTree>
    <p:extLst>
      <p:ext uri="{BB962C8B-B14F-4D97-AF65-F5344CB8AC3E}">
        <p14:creationId xmlns:p14="http://schemas.microsoft.com/office/powerpoint/2010/main" val="3043425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71981BF-F1F1-2A96-F864-865A5F4E7A9C}"/>
              </a:ext>
            </a:extLst>
          </p:cNvPr>
          <p:cNvSpPr/>
          <p:nvPr/>
        </p:nvSpPr>
        <p:spPr>
          <a:xfrm>
            <a:off x="409651" y="1363879"/>
            <a:ext cx="5321687" cy="2554545"/>
          </a:xfrm>
          <a:prstGeom prst="rect">
            <a:avLst/>
          </a:prstGeom>
        </p:spPr>
        <p:txBody>
          <a:bodyPr wrap="square">
            <a:spAutoFit/>
          </a:bodyPr>
          <a:lstStyle/>
          <a:p>
            <a:r>
              <a:rPr lang="es-AR" sz="2000" dirty="0">
                <a:solidFill>
                  <a:schemeClr val="tx2"/>
                </a:solidFill>
                <a:cs typeface="Calibri" panose="020F0502020204030204" pitchFamily="34" charset="0"/>
              </a:rPr>
              <a:t>Inicialmente constituyen reacciones transitorias normales de adaptación frente al impacto y no deben considerarse patológicas</a:t>
            </a:r>
          </a:p>
          <a:p>
            <a:endParaRPr lang="es-AR" sz="2000" dirty="0">
              <a:solidFill>
                <a:schemeClr val="tx2"/>
              </a:solidFill>
              <a:cs typeface="Calibri" panose="020F0502020204030204" pitchFamily="34" charset="0"/>
            </a:endParaRPr>
          </a:p>
          <a:p>
            <a:endParaRPr lang="es-AR" sz="2000" dirty="0">
              <a:solidFill>
                <a:schemeClr val="tx2"/>
              </a:solidFill>
              <a:cs typeface="Calibri" panose="020F0502020204030204" pitchFamily="34" charset="0"/>
            </a:endParaRPr>
          </a:p>
          <a:p>
            <a:r>
              <a:rPr lang="es-AR" sz="2000" dirty="0">
                <a:solidFill>
                  <a:schemeClr val="tx2"/>
                </a:solidFill>
                <a:cs typeface="Calibri" panose="020F0502020204030204" pitchFamily="34" charset="0"/>
              </a:rPr>
              <a:t>Algunas personas se recuperan con mayor facilidad mientras otros pueden necesitar apoyo especializado más prolongado</a:t>
            </a:r>
          </a:p>
        </p:txBody>
      </p:sp>
      <p:sp>
        <p:nvSpPr>
          <p:cNvPr id="4" name="CuadroTexto 3">
            <a:extLst>
              <a:ext uri="{FF2B5EF4-FFF2-40B4-BE49-F238E27FC236}">
                <a16:creationId xmlns:a16="http://schemas.microsoft.com/office/drawing/2014/main" id="{2D9E9632-C4EA-9612-C9AF-88E518C596C0}"/>
              </a:ext>
            </a:extLst>
          </p:cNvPr>
          <p:cNvSpPr txBox="1"/>
          <p:nvPr/>
        </p:nvSpPr>
        <p:spPr>
          <a:xfrm>
            <a:off x="6096000" y="1378866"/>
            <a:ext cx="5506649" cy="1938992"/>
          </a:xfrm>
          <a:prstGeom prst="rect">
            <a:avLst/>
          </a:prstGeom>
          <a:noFill/>
        </p:spPr>
        <p:txBody>
          <a:bodyPr wrap="square">
            <a:spAutoFit/>
          </a:bodyPr>
          <a:lstStyle/>
          <a:p>
            <a:r>
              <a:rPr lang="en-US" sz="2000" dirty="0">
                <a:solidFill>
                  <a:schemeClr val="tx2"/>
                </a:solidFill>
              </a:rPr>
              <a:t>Initially, these are normal transitory reactions to adaptation to the impact and should not be considered pathological. </a:t>
            </a:r>
          </a:p>
          <a:p>
            <a:endParaRPr lang="en-US" sz="2000" dirty="0">
              <a:solidFill>
                <a:schemeClr val="tx2"/>
              </a:solidFill>
            </a:endParaRPr>
          </a:p>
          <a:p>
            <a:r>
              <a:rPr lang="en-US" sz="2000" dirty="0">
                <a:solidFill>
                  <a:schemeClr val="tx2"/>
                </a:solidFill>
              </a:rPr>
              <a:t>Some individuals recover more easily, while others may need prolonged specialized support.</a:t>
            </a:r>
          </a:p>
        </p:txBody>
      </p:sp>
    </p:spTree>
    <p:extLst>
      <p:ext uri="{BB962C8B-B14F-4D97-AF65-F5344CB8AC3E}">
        <p14:creationId xmlns:p14="http://schemas.microsoft.com/office/powerpoint/2010/main" val="4091973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A96DCEB-FB76-9794-06D2-9B20081BE1C8}"/>
              </a:ext>
            </a:extLst>
          </p:cNvPr>
          <p:cNvSpPr/>
          <p:nvPr/>
        </p:nvSpPr>
        <p:spPr>
          <a:xfrm>
            <a:off x="667266" y="1039934"/>
            <a:ext cx="7411864" cy="1661993"/>
          </a:xfrm>
          <a:prstGeom prst="rect">
            <a:avLst/>
          </a:prstGeom>
        </p:spPr>
        <p:txBody>
          <a:bodyPr wrap="square">
            <a:spAutoFit/>
          </a:bodyPr>
          <a:lstStyle/>
          <a:p>
            <a:pPr>
              <a:lnSpc>
                <a:spcPct val="150000"/>
              </a:lnSpc>
            </a:pPr>
            <a:r>
              <a:rPr lang="es-AR" sz="2800" b="1" dirty="0">
                <a:solidFill>
                  <a:schemeClr val="tx2"/>
                </a:solidFill>
                <a:cs typeface="Calibri" panose="020F0502020204030204" pitchFamily="34" charset="0"/>
              </a:rPr>
              <a:t>Impacto psicológico en el personal actuante </a:t>
            </a:r>
          </a:p>
          <a:p>
            <a:r>
              <a:rPr lang="es-AR" sz="2000" dirty="0">
                <a:solidFill>
                  <a:schemeClr val="tx2"/>
                </a:solidFill>
                <a:cs typeface="Calibri" panose="020F0502020204030204" pitchFamily="34" charset="0"/>
              </a:rPr>
              <a:t>Fatiga, exposición a imágenes dolorosas, empatía frente al sufrimiento, excesivo involucramiento, son algunos de los factores de riesgo en el personal</a:t>
            </a:r>
          </a:p>
        </p:txBody>
      </p:sp>
      <p:pic>
        <p:nvPicPr>
          <p:cNvPr id="3" name="Imagen 2">
            <a:extLst>
              <a:ext uri="{FF2B5EF4-FFF2-40B4-BE49-F238E27FC236}">
                <a16:creationId xmlns:a16="http://schemas.microsoft.com/office/drawing/2014/main" id="{3F41239E-CBEF-94EF-10CA-6D3A46F71675}"/>
              </a:ext>
            </a:extLst>
          </p:cNvPr>
          <p:cNvPicPr>
            <a:picLocks noChangeAspect="1"/>
          </p:cNvPicPr>
          <p:nvPr/>
        </p:nvPicPr>
        <p:blipFill>
          <a:blip r:embed="rId2"/>
          <a:stretch>
            <a:fillRect/>
          </a:stretch>
        </p:blipFill>
        <p:spPr>
          <a:xfrm>
            <a:off x="8229600" y="1572369"/>
            <a:ext cx="3745754" cy="2497170"/>
          </a:xfrm>
          <a:prstGeom prst="roundRect">
            <a:avLst/>
          </a:prstGeom>
        </p:spPr>
      </p:pic>
      <p:sp>
        <p:nvSpPr>
          <p:cNvPr id="7" name="CuadroTexto 6">
            <a:extLst>
              <a:ext uri="{FF2B5EF4-FFF2-40B4-BE49-F238E27FC236}">
                <a16:creationId xmlns:a16="http://schemas.microsoft.com/office/drawing/2014/main" id="{5E5A06A5-A0B7-B8A5-9D42-AF358DCB19DD}"/>
              </a:ext>
            </a:extLst>
          </p:cNvPr>
          <p:cNvSpPr txBox="1"/>
          <p:nvPr/>
        </p:nvSpPr>
        <p:spPr>
          <a:xfrm>
            <a:off x="667265" y="2940877"/>
            <a:ext cx="7099348" cy="1723549"/>
          </a:xfrm>
          <a:prstGeom prst="rect">
            <a:avLst/>
          </a:prstGeom>
          <a:noFill/>
        </p:spPr>
        <p:txBody>
          <a:bodyPr wrap="square">
            <a:spAutoFit/>
          </a:bodyPr>
          <a:lstStyle/>
          <a:p>
            <a:r>
              <a:rPr lang="en-US" sz="2800" b="1" dirty="0">
                <a:solidFill>
                  <a:schemeClr val="tx2"/>
                </a:solidFill>
                <a:cs typeface="Calibri" panose="020F0502020204030204" pitchFamily="34" charset="0"/>
              </a:rPr>
              <a:t>Psychological impact on </a:t>
            </a:r>
            <a:r>
              <a:rPr lang="en-US" sz="2800" b="1">
                <a:solidFill>
                  <a:schemeClr val="tx2"/>
                </a:solidFill>
                <a:cs typeface="Calibri" panose="020F0502020204030204" pitchFamily="34" charset="0"/>
              </a:rPr>
              <a:t>emergency teams</a:t>
            </a:r>
            <a:endParaRPr lang="en-US" sz="2800" b="1" dirty="0">
              <a:solidFill>
                <a:schemeClr val="tx2"/>
              </a:solidFill>
              <a:cs typeface="Calibri" panose="020F0502020204030204" pitchFamily="34" charset="0"/>
            </a:endParaRPr>
          </a:p>
          <a:p>
            <a:endParaRPr lang="en-US" b="1" dirty="0">
              <a:solidFill>
                <a:schemeClr val="tx2"/>
              </a:solidFill>
              <a:cs typeface="Calibri" panose="020F0502020204030204" pitchFamily="34" charset="0"/>
            </a:endParaRPr>
          </a:p>
          <a:p>
            <a:r>
              <a:rPr lang="en-US" sz="2000" dirty="0">
                <a:solidFill>
                  <a:schemeClr val="tx2"/>
                </a:solidFill>
                <a:cs typeface="Calibri" panose="020F0502020204030204" pitchFamily="34" charset="0"/>
              </a:rPr>
              <a:t>Fatigue, exposure to distressing images, empathy towards suffering, and excessive involvement are some of the risk factors for personnel.</a:t>
            </a:r>
          </a:p>
        </p:txBody>
      </p:sp>
    </p:spTree>
    <p:extLst>
      <p:ext uri="{BB962C8B-B14F-4D97-AF65-F5344CB8AC3E}">
        <p14:creationId xmlns:p14="http://schemas.microsoft.com/office/powerpoint/2010/main" val="4182678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A96DCEB-FB76-9794-06D2-9B20081BE1C8}"/>
              </a:ext>
            </a:extLst>
          </p:cNvPr>
          <p:cNvSpPr/>
          <p:nvPr/>
        </p:nvSpPr>
        <p:spPr>
          <a:xfrm>
            <a:off x="581926" y="331847"/>
            <a:ext cx="7450904" cy="676467"/>
          </a:xfrm>
          <a:prstGeom prst="rect">
            <a:avLst/>
          </a:prstGeom>
        </p:spPr>
        <p:txBody>
          <a:bodyPr wrap="square">
            <a:spAutoFit/>
          </a:bodyPr>
          <a:lstStyle/>
          <a:p>
            <a:pPr>
              <a:lnSpc>
                <a:spcPct val="150000"/>
              </a:lnSpc>
            </a:pPr>
            <a:r>
              <a:rPr lang="es-AR" sz="2800" b="1" dirty="0">
                <a:solidFill>
                  <a:schemeClr val="tx2"/>
                </a:solidFill>
                <a:cs typeface="Calibri" panose="020F0502020204030204" pitchFamily="34" charset="0"/>
              </a:rPr>
              <a:t>Impacto psicológico en el personal actuante </a:t>
            </a:r>
          </a:p>
        </p:txBody>
      </p:sp>
      <p:pic>
        <p:nvPicPr>
          <p:cNvPr id="3" name="Imagen 2">
            <a:extLst>
              <a:ext uri="{FF2B5EF4-FFF2-40B4-BE49-F238E27FC236}">
                <a16:creationId xmlns:a16="http://schemas.microsoft.com/office/drawing/2014/main" id="{3F41239E-CBEF-94EF-10CA-6D3A46F71675}"/>
              </a:ext>
            </a:extLst>
          </p:cNvPr>
          <p:cNvPicPr>
            <a:picLocks noChangeAspect="1"/>
          </p:cNvPicPr>
          <p:nvPr/>
        </p:nvPicPr>
        <p:blipFill>
          <a:blip r:embed="rId2"/>
          <a:stretch>
            <a:fillRect/>
          </a:stretch>
        </p:blipFill>
        <p:spPr>
          <a:xfrm>
            <a:off x="9297393" y="4095816"/>
            <a:ext cx="2312683" cy="1541789"/>
          </a:xfrm>
          <a:prstGeom prst="roundRect">
            <a:avLst/>
          </a:prstGeom>
        </p:spPr>
      </p:pic>
      <p:sp>
        <p:nvSpPr>
          <p:cNvPr id="6" name="Rectángulo 5">
            <a:extLst>
              <a:ext uri="{FF2B5EF4-FFF2-40B4-BE49-F238E27FC236}">
                <a16:creationId xmlns:a16="http://schemas.microsoft.com/office/drawing/2014/main" id="{3BB27855-A593-7426-9960-88766F9EC296}"/>
              </a:ext>
            </a:extLst>
          </p:cNvPr>
          <p:cNvSpPr/>
          <p:nvPr/>
        </p:nvSpPr>
        <p:spPr>
          <a:xfrm>
            <a:off x="581924" y="1850177"/>
            <a:ext cx="5390249" cy="3600986"/>
          </a:xfrm>
          <a:prstGeom prst="rect">
            <a:avLst/>
          </a:prstGeom>
        </p:spPr>
        <p:txBody>
          <a:bodyPr wrap="square">
            <a:spAutoFit/>
          </a:bodyPr>
          <a:lstStyle/>
          <a:p>
            <a:pPr marL="285750" indent="-285750">
              <a:buFont typeface="Arial" panose="020B0604020202020204" pitchFamily="34" charset="0"/>
              <a:buChar char="•"/>
            </a:pPr>
            <a:r>
              <a:rPr lang="es-AR" sz="1900" dirty="0">
                <a:solidFill>
                  <a:schemeClr val="tx2"/>
                </a:solidFill>
                <a:cs typeface="Calibri" panose="020F0502020204030204" pitchFamily="34" charset="0"/>
              </a:rPr>
              <a:t>Reacción defensiva que intenta deshumanizar a la víctima con el fin de reducir su identificación con ella</a:t>
            </a:r>
          </a:p>
          <a:p>
            <a:pPr marL="285750" indent="-285750">
              <a:buFont typeface="Arial" panose="020B0604020202020204" pitchFamily="34" charset="0"/>
              <a:buChar char="•"/>
            </a:pPr>
            <a:endParaRPr lang="es-AR" sz="1900" dirty="0">
              <a:solidFill>
                <a:schemeClr val="tx2"/>
              </a:solidFill>
              <a:cs typeface="Calibri" panose="020F0502020204030204" pitchFamily="34" charset="0"/>
            </a:endParaRPr>
          </a:p>
          <a:p>
            <a:pPr marL="285750" indent="-285750">
              <a:buFont typeface="Arial" panose="020B0604020202020204" pitchFamily="34" charset="0"/>
              <a:buChar char="•"/>
            </a:pPr>
            <a:r>
              <a:rPr lang="es-AR" sz="1900" dirty="0">
                <a:solidFill>
                  <a:schemeClr val="tx2"/>
                </a:solidFill>
                <a:cs typeface="Calibri" panose="020F0502020204030204" pitchFamily="34" charset="0"/>
              </a:rPr>
              <a:t>Dificultad para tomar distancia de la tarea (ej. rechazo a retirarse del trabajo al final de la jornada).</a:t>
            </a:r>
          </a:p>
          <a:p>
            <a:pPr marL="285750" indent="-285750">
              <a:buFont typeface="Arial" panose="020B0604020202020204" pitchFamily="34" charset="0"/>
              <a:buChar char="•"/>
            </a:pPr>
            <a:endParaRPr lang="es-AR" sz="1900" dirty="0">
              <a:solidFill>
                <a:schemeClr val="tx2"/>
              </a:solidFill>
              <a:cs typeface="Calibri" panose="020F0502020204030204" pitchFamily="34" charset="0"/>
            </a:endParaRPr>
          </a:p>
          <a:p>
            <a:pPr marL="285750" indent="-285750">
              <a:buFont typeface="Arial" panose="020B0604020202020204" pitchFamily="34" charset="0"/>
              <a:buChar char="•"/>
            </a:pPr>
            <a:r>
              <a:rPr lang="es-AR" sz="1900" dirty="0">
                <a:solidFill>
                  <a:schemeClr val="tx2"/>
                </a:solidFill>
                <a:cs typeface="Calibri" panose="020F0502020204030204" pitchFamily="34" charset="0"/>
              </a:rPr>
              <a:t>Rechazo a los vínculos y actividades no relacionados con el trabajo</a:t>
            </a:r>
          </a:p>
          <a:p>
            <a:pPr marL="285750" indent="-285750">
              <a:buFont typeface="Arial" panose="020B0604020202020204" pitchFamily="34" charset="0"/>
              <a:buChar char="•"/>
            </a:pPr>
            <a:endParaRPr lang="es-AR" sz="1900" dirty="0">
              <a:solidFill>
                <a:schemeClr val="tx2"/>
              </a:solidFill>
              <a:cs typeface="Calibri" panose="020F0502020204030204" pitchFamily="34" charset="0"/>
            </a:endParaRPr>
          </a:p>
          <a:p>
            <a:pPr marL="285750" indent="-285750">
              <a:buFont typeface="Arial" panose="020B0604020202020204" pitchFamily="34" charset="0"/>
              <a:buChar char="•"/>
            </a:pPr>
            <a:r>
              <a:rPr lang="es-AR" sz="1900" dirty="0">
                <a:solidFill>
                  <a:schemeClr val="tx2"/>
                </a:solidFill>
                <a:cs typeface="Calibri" panose="020F0502020204030204" pitchFamily="34" charset="0"/>
              </a:rPr>
              <a:t>Sentimientos de culpa </a:t>
            </a:r>
          </a:p>
        </p:txBody>
      </p:sp>
      <p:sp>
        <p:nvSpPr>
          <p:cNvPr id="7" name="CuadroTexto 6">
            <a:extLst>
              <a:ext uri="{FF2B5EF4-FFF2-40B4-BE49-F238E27FC236}">
                <a16:creationId xmlns:a16="http://schemas.microsoft.com/office/drawing/2014/main" id="{5E5A06A5-A0B7-B8A5-9D42-AF358DCB19DD}"/>
              </a:ext>
            </a:extLst>
          </p:cNvPr>
          <p:cNvSpPr txBox="1"/>
          <p:nvPr/>
        </p:nvSpPr>
        <p:spPr>
          <a:xfrm>
            <a:off x="6219828" y="1885226"/>
            <a:ext cx="5390248" cy="3016210"/>
          </a:xfrm>
          <a:prstGeom prst="rect">
            <a:avLst/>
          </a:prstGeom>
          <a:noFill/>
        </p:spPr>
        <p:txBody>
          <a:bodyPr wrap="square">
            <a:spAutoFit/>
          </a:bodyPr>
          <a:lstStyle/>
          <a:p>
            <a:pPr marL="285750" indent="-285750">
              <a:buFont typeface="Arial" panose="020B0604020202020204" pitchFamily="34" charset="0"/>
              <a:buChar char="•"/>
            </a:pPr>
            <a:r>
              <a:rPr lang="en-US" sz="1900" dirty="0">
                <a:solidFill>
                  <a:schemeClr val="tx2"/>
                </a:solidFill>
              </a:rPr>
              <a:t>A defensive reaction attempting to dehumanize the victim to reduce identification with them.</a:t>
            </a:r>
          </a:p>
          <a:p>
            <a:pPr marL="285750" indent="-285750">
              <a:buFont typeface="Arial" panose="020B0604020202020204" pitchFamily="34" charset="0"/>
              <a:buChar char="•"/>
            </a:pPr>
            <a:endParaRPr lang="en-US" sz="1900" dirty="0">
              <a:solidFill>
                <a:schemeClr val="tx2"/>
              </a:solidFill>
            </a:endParaRPr>
          </a:p>
          <a:p>
            <a:pPr marL="285750" indent="-285750">
              <a:buFont typeface="Arial" panose="020B0604020202020204" pitchFamily="34" charset="0"/>
              <a:buChar char="•"/>
            </a:pPr>
            <a:r>
              <a:rPr lang="en-US" sz="1900" dirty="0">
                <a:solidFill>
                  <a:schemeClr val="tx2"/>
                </a:solidFill>
              </a:rPr>
              <a:t> Difficulty detaching from the task (e.g., reluctance to leave work at the end of the day). </a:t>
            </a:r>
          </a:p>
          <a:p>
            <a:pPr marL="285750" indent="-285750">
              <a:buFont typeface="Arial" panose="020B0604020202020204" pitchFamily="34" charset="0"/>
              <a:buChar char="•"/>
            </a:pPr>
            <a:endParaRPr lang="en-US" sz="1900" dirty="0">
              <a:solidFill>
                <a:schemeClr val="tx2"/>
              </a:solidFill>
            </a:endParaRPr>
          </a:p>
          <a:p>
            <a:pPr marL="285750" indent="-285750">
              <a:buFont typeface="Arial" panose="020B0604020202020204" pitchFamily="34" charset="0"/>
              <a:buChar char="•"/>
            </a:pPr>
            <a:r>
              <a:rPr lang="en-US" sz="1900" dirty="0">
                <a:solidFill>
                  <a:schemeClr val="tx2"/>
                </a:solidFill>
              </a:rPr>
              <a:t>Rejection of non-work-related relationships and activities. </a:t>
            </a:r>
          </a:p>
          <a:p>
            <a:pPr marL="285750" indent="-285750">
              <a:buFont typeface="Arial" panose="020B0604020202020204" pitchFamily="34" charset="0"/>
              <a:buChar char="•"/>
            </a:pPr>
            <a:endParaRPr lang="en-US" sz="1900" dirty="0">
              <a:solidFill>
                <a:schemeClr val="tx2"/>
              </a:solidFill>
            </a:endParaRPr>
          </a:p>
          <a:p>
            <a:pPr marL="285750" indent="-285750">
              <a:buFont typeface="Arial" panose="020B0604020202020204" pitchFamily="34" charset="0"/>
              <a:buChar char="•"/>
            </a:pPr>
            <a:r>
              <a:rPr lang="en-US" sz="1900" dirty="0">
                <a:solidFill>
                  <a:schemeClr val="tx2"/>
                </a:solidFill>
              </a:rPr>
              <a:t>Feelings of guilt.</a:t>
            </a:r>
          </a:p>
        </p:txBody>
      </p:sp>
      <p:sp>
        <p:nvSpPr>
          <p:cNvPr id="4" name="Rectángulo 3">
            <a:extLst>
              <a:ext uri="{FF2B5EF4-FFF2-40B4-BE49-F238E27FC236}">
                <a16:creationId xmlns:a16="http://schemas.microsoft.com/office/drawing/2014/main" id="{7FCDDDF2-EDAA-DCE5-094A-50DA44DBE816}"/>
              </a:ext>
            </a:extLst>
          </p:cNvPr>
          <p:cNvSpPr/>
          <p:nvPr/>
        </p:nvSpPr>
        <p:spPr>
          <a:xfrm>
            <a:off x="6219828" y="1096532"/>
            <a:ext cx="7128559" cy="593047"/>
          </a:xfrm>
          <a:prstGeom prst="rect">
            <a:avLst/>
          </a:prstGeom>
        </p:spPr>
        <p:txBody>
          <a:bodyPr wrap="square">
            <a:spAutoFit/>
          </a:bodyPr>
          <a:lstStyle/>
          <a:p>
            <a:pPr>
              <a:lnSpc>
                <a:spcPct val="150000"/>
              </a:lnSpc>
            </a:pPr>
            <a:r>
              <a:rPr lang="es-AR" sz="2400" b="1" dirty="0" err="1">
                <a:solidFill>
                  <a:schemeClr val="tx2"/>
                </a:solidFill>
                <a:cs typeface="Calibri" panose="020F0502020204030204" pitchFamily="34" charset="0"/>
              </a:rPr>
              <a:t>Additional</a:t>
            </a:r>
            <a:r>
              <a:rPr lang="es-AR" sz="2400" b="1" dirty="0">
                <a:solidFill>
                  <a:schemeClr val="tx2"/>
                </a:solidFill>
                <a:cs typeface="Calibri" panose="020F0502020204030204" pitchFamily="34" charset="0"/>
              </a:rPr>
              <a:t> </a:t>
            </a:r>
            <a:r>
              <a:rPr lang="es-AR" sz="2400" b="1" dirty="0" err="1">
                <a:solidFill>
                  <a:schemeClr val="tx2"/>
                </a:solidFill>
                <a:cs typeface="Calibri" panose="020F0502020204030204" pitchFamily="34" charset="0"/>
              </a:rPr>
              <a:t>reactions</a:t>
            </a:r>
            <a:r>
              <a:rPr lang="es-AR" sz="2400" b="1" dirty="0">
                <a:solidFill>
                  <a:schemeClr val="tx2"/>
                </a:solidFill>
                <a:cs typeface="Calibri" panose="020F0502020204030204" pitchFamily="34" charset="0"/>
              </a:rPr>
              <a:t> </a:t>
            </a:r>
            <a:r>
              <a:rPr lang="es-AR" sz="2400" b="1" dirty="0" err="1">
                <a:solidFill>
                  <a:schemeClr val="tx2"/>
                </a:solidFill>
                <a:cs typeface="Calibri" panose="020F0502020204030204" pitchFamily="34" charset="0"/>
              </a:rPr>
              <a:t>may</a:t>
            </a:r>
            <a:r>
              <a:rPr lang="es-AR" sz="2400" b="1" dirty="0">
                <a:solidFill>
                  <a:schemeClr val="tx2"/>
                </a:solidFill>
                <a:cs typeface="Calibri" panose="020F0502020204030204" pitchFamily="34" charset="0"/>
              </a:rPr>
              <a:t> </a:t>
            </a:r>
            <a:r>
              <a:rPr lang="es-AR" sz="2400" b="1" dirty="0" err="1">
                <a:solidFill>
                  <a:schemeClr val="tx2"/>
                </a:solidFill>
                <a:cs typeface="Calibri" panose="020F0502020204030204" pitchFamily="34" charset="0"/>
              </a:rPr>
              <a:t>include</a:t>
            </a:r>
            <a:r>
              <a:rPr lang="es-AR" sz="2400" b="1" dirty="0">
                <a:solidFill>
                  <a:schemeClr val="tx2"/>
                </a:solidFill>
                <a:cs typeface="Calibri" panose="020F0502020204030204" pitchFamily="34" charset="0"/>
              </a:rPr>
              <a:t> </a:t>
            </a:r>
          </a:p>
        </p:txBody>
      </p:sp>
      <p:sp>
        <p:nvSpPr>
          <p:cNvPr id="8" name="Rectángulo 7">
            <a:extLst>
              <a:ext uri="{FF2B5EF4-FFF2-40B4-BE49-F238E27FC236}">
                <a16:creationId xmlns:a16="http://schemas.microsoft.com/office/drawing/2014/main" id="{EBA3F3B7-95D2-8882-F85D-1838A1E2DAAE}"/>
              </a:ext>
            </a:extLst>
          </p:cNvPr>
          <p:cNvSpPr/>
          <p:nvPr/>
        </p:nvSpPr>
        <p:spPr>
          <a:xfrm>
            <a:off x="581924" y="1032760"/>
            <a:ext cx="6870485" cy="593047"/>
          </a:xfrm>
          <a:prstGeom prst="rect">
            <a:avLst/>
          </a:prstGeom>
        </p:spPr>
        <p:txBody>
          <a:bodyPr wrap="square">
            <a:spAutoFit/>
          </a:bodyPr>
          <a:lstStyle/>
          <a:p>
            <a:pPr>
              <a:lnSpc>
                <a:spcPct val="150000"/>
              </a:lnSpc>
            </a:pPr>
            <a:r>
              <a:rPr lang="es-AR" sz="2400" b="1" dirty="0">
                <a:solidFill>
                  <a:schemeClr val="tx2"/>
                </a:solidFill>
                <a:cs typeface="Calibri" panose="020F0502020204030204" pitchFamily="34" charset="0"/>
              </a:rPr>
              <a:t>Se pueden agregar</a:t>
            </a:r>
          </a:p>
        </p:txBody>
      </p:sp>
    </p:spTree>
    <p:extLst>
      <p:ext uri="{BB962C8B-B14F-4D97-AF65-F5344CB8AC3E}">
        <p14:creationId xmlns:p14="http://schemas.microsoft.com/office/powerpoint/2010/main" val="392339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A9E5871-F4B2-50E6-13EE-8DB1D5D972BF}"/>
              </a:ext>
            </a:extLst>
          </p:cNvPr>
          <p:cNvPicPr>
            <a:picLocks noChangeAspect="1"/>
          </p:cNvPicPr>
          <p:nvPr/>
        </p:nvPicPr>
        <p:blipFill>
          <a:blip r:embed="rId2"/>
          <a:stretch>
            <a:fillRect/>
          </a:stretch>
        </p:blipFill>
        <p:spPr>
          <a:xfrm>
            <a:off x="0" y="0"/>
            <a:ext cx="12192000" cy="6858000"/>
          </a:xfrm>
          <a:prstGeom prst="rect">
            <a:avLst/>
          </a:prstGeom>
        </p:spPr>
      </p:pic>
      <p:sp>
        <p:nvSpPr>
          <p:cNvPr id="15" name="Rounded Rectangle 14">
            <a:extLst>
              <a:ext uri="{FF2B5EF4-FFF2-40B4-BE49-F238E27FC236}">
                <a16:creationId xmlns:a16="http://schemas.microsoft.com/office/drawing/2014/main" id="{D1CF5092-89B8-49CE-D70E-A420C5876F97}"/>
              </a:ext>
            </a:extLst>
          </p:cNvPr>
          <p:cNvSpPr/>
          <p:nvPr/>
        </p:nvSpPr>
        <p:spPr>
          <a:xfrm>
            <a:off x="4233672" y="816934"/>
            <a:ext cx="114963" cy="3926730"/>
          </a:xfrm>
          <a:prstGeom prst="roundRect">
            <a:avLst>
              <a:gd name="adj" fmla="val 50000"/>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A900B795-32E0-6EDD-99FD-8FED1746651A}"/>
              </a:ext>
            </a:extLst>
          </p:cNvPr>
          <p:cNvSpPr txBox="1"/>
          <p:nvPr/>
        </p:nvSpPr>
        <p:spPr>
          <a:xfrm>
            <a:off x="1260698" y="724337"/>
            <a:ext cx="2583020" cy="954107"/>
          </a:xfrm>
          <a:prstGeom prst="rect">
            <a:avLst/>
          </a:prstGeom>
          <a:noFill/>
        </p:spPr>
        <p:txBody>
          <a:bodyPr wrap="square">
            <a:spAutoFit/>
          </a:bodyPr>
          <a:lstStyle/>
          <a:p>
            <a:pPr algn="r"/>
            <a:r>
              <a:rPr lang="en-US" sz="2800" b="1" dirty="0">
                <a:solidFill>
                  <a:schemeClr val="bg1"/>
                </a:solidFill>
                <a:latin typeface="Calibri" panose="020F0502020204030204" pitchFamily="34" charset="0"/>
                <a:cs typeface="Calibri" panose="020F0502020204030204" pitchFamily="34" charset="0"/>
              </a:rPr>
              <a:t>CONTACT</a:t>
            </a:r>
          </a:p>
          <a:p>
            <a:pPr algn="r"/>
            <a:endParaRPr lang="en-US" sz="2800" b="1" dirty="0">
              <a:solidFill>
                <a:schemeClr val="bg1"/>
              </a:solidFill>
              <a:latin typeface="Calibri" panose="020F0502020204030204" pitchFamily="34" charset="0"/>
              <a:cs typeface="Calibri" panose="020F0502020204030204" pitchFamily="34" charset="0"/>
            </a:endParaRPr>
          </a:p>
        </p:txBody>
      </p:sp>
      <p:sp>
        <p:nvSpPr>
          <p:cNvPr id="3" name="Rectángulo 5">
            <a:extLst>
              <a:ext uri="{FF2B5EF4-FFF2-40B4-BE49-F238E27FC236}">
                <a16:creationId xmlns:a16="http://schemas.microsoft.com/office/drawing/2014/main" id="{01ECB8A3-20C3-F088-2AC2-3D7F8A0C33E8}"/>
              </a:ext>
            </a:extLst>
          </p:cNvPr>
          <p:cNvSpPr/>
          <p:nvPr/>
        </p:nvSpPr>
        <p:spPr>
          <a:xfrm>
            <a:off x="4738589" y="805968"/>
            <a:ext cx="4170633" cy="1401859"/>
          </a:xfrm>
          <a:prstGeom prst="rect">
            <a:avLst/>
          </a:prstGeom>
        </p:spPr>
        <p:txBody>
          <a:bodyPr wrap="square">
            <a:spAutoFit/>
          </a:bodyPr>
          <a:lstStyle/>
          <a:p>
            <a:pPr>
              <a:lnSpc>
                <a:spcPct val="110000"/>
              </a:lnSpc>
            </a:pPr>
            <a:r>
              <a:rPr lang="en-US" sz="2400" b="1" dirty="0" err="1">
                <a:solidFill>
                  <a:schemeClr val="bg1"/>
                </a:solidFill>
              </a:rPr>
              <a:t>Lic</a:t>
            </a:r>
            <a:r>
              <a:rPr lang="en-US" sz="2400" b="1" dirty="0">
                <a:solidFill>
                  <a:schemeClr val="bg1"/>
                </a:solidFill>
              </a:rPr>
              <a:t>. Claudia Gómez Prieto</a:t>
            </a:r>
          </a:p>
          <a:p>
            <a:pPr>
              <a:lnSpc>
                <a:spcPct val="110000"/>
              </a:lnSpc>
            </a:pPr>
            <a:endParaRPr lang="en-US" sz="1600" dirty="0">
              <a:solidFill>
                <a:schemeClr val="bg1"/>
              </a:solidFill>
            </a:endParaRPr>
          </a:p>
          <a:p>
            <a:pPr>
              <a:lnSpc>
                <a:spcPct val="110000"/>
              </a:lnSpc>
            </a:pPr>
            <a:r>
              <a:rPr lang="en-US" sz="2200" dirty="0">
                <a:solidFill>
                  <a:schemeClr val="bg1"/>
                </a:solidFill>
                <a:hlinkClick r:id="rId3">
                  <a:extLst>
                    <a:ext uri="{A12FA001-AC4F-418D-AE19-62706E023703}">
                      <ahyp:hlinkClr xmlns:ahyp="http://schemas.microsoft.com/office/drawing/2018/hyperlinkcolor" val="tx"/>
                    </a:ext>
                  </a:extLst>
                </a:hlinkClick>
              </a:rPr>
              <a:t>claudiagomezprieto@gmail.com</a:t>
            </a:r>
            <a:r>
              <a:rPr lang="en-US" sz="2200" dirty="0">
                <a:solidFill>
                  <a:schemeClr val="bg1"/>
                </a:solidFill>
              </a:rPr>
              <a:t> </a:t>
            </a:r>
          </a:p>
          <a:p>
            <a:pPr>
              <a:lnSpc>
                <a:spcPct val="110000"/>
              </a:lnSpc>
            </a:pPr>
            <a:endParaRPr lang="en-US" sz="1600" dirty="0">
              <a:solidFill>
                <a:schemeClr val="bg1"/>
              </a:solidFill>
            </a:endParaRPr>
          </a:p>
        </p:txBody>
      </p:sp>
    </p:spTree>
    <p:extLst>
      <p:ext uri="{BB962C8B-B14F-4D97-AF65-F5344CB8AC3E}">
        <p14:creationId xmlns:p14="http://schemas.microsoft.com/office/powerpoint/2010/main" val="2048563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7508</TotalTime>
  <Words>1085</Words>
  <Application>Microsoft Macintosh PowerPoint</Application>
  <PresentationFormat>Panorámica</PresentationFormat>
  <Paragraphs>167</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Aptos</vt:lpstr>
      <vt:lpstr>Arial</vt:lpstr>
      <vt:lpstr>Calibri</vt:lpstr>
      <vt:lpstr>Courier New</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Marcelo Gaviño Novillo</dc:creator>
  <cp:lastModifiedBy>Cristina De San Román</cp:lastModifiedBy>
  <cp:revision>165</cp:revision>
  <dcterms:created xsi:type="dcterms:W3CDTF">2024-04-01T22:10:14Z</dcterms:created>
  <dcterms:modified xsi:type="dcterms:W3CDTF">2024-08-12T23:23:41Z</dcterms:modified>
</cp:coreProperties>
</file>