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316" r:id="rId3"/>
    <p:sldId id="334" r:id="rId4"/>
    <p:sldId id="317" r:id="rId5"/>
    <p:sldId id="310" r:id="rId6"/>
    <p:sldId id="295" r:id="rId7"/>
    <p:sldId id="304" r:id="rId8"/>
    <p:sldId id="302" r:id="rId9"/>
    <p:sldId id="332" r:id="rId10"/>
    <p:sldId id="333" r:id="rId11"/>
    <p:sldId id="335" r:id="rId12"/>
    <p:sldId id="322" r:id="rId13"/>
    <p:sldId id="323" r:id="rId14"/>
    <p:sldId id="305" r:id="rId15"/>
    <p:sldId id="325" r:id="rId16"/>
    <p:sldId id="336" r:id="rId17"/>
    <p:sldId id="319" r:id="rId18"/>
    <p:sldId id="256" r:id="rId19"/>
    <p:sldId id="264" r:id="rId20"/>
  </p:sldIdLst>
  <p:sldSz cx="12192000" cy="6858000"/>
  <p:notesSz cx="6858000" cy="9144000"/>
  <p:defaultTextStyle>
    <a:defPPr>
      <a:defRPr lang="en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E5B"/>
    <a:srgbClr val="2C9E52"/>
    <a:srgbClr val="ED2C94"/>
    <a:srgbClr val="16968B"/>
    <a:srgbClr val="FAF7F9"/>
    <a:srgbClr val="1E504F"/>
    <a:srgbClr val="FFC000"/>
    <a:srgbClr val="929000"/>
    <a:srgbClr val="0432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22" autoAdjust="0"/>
    <p:restoredTop sz="94531"/>
  </p:normalViewPr>
  <p:slideViewPr>
    <p:cSldViewPr snapToGrid="0">
      <p:cViewPr>
        <p:scale>
          <a:sx n="89" d="100"/>
          <a:sy n="89" d="100"/>
        </p:scale>
        <p:origin x="1344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1" d="100"/>
        <a:sy n="17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376EF-F2D9-E745-8DFB-C989DB7F8DCF}" type="datetimeFigureOut">
              <a:rPr lang="en-GB" smtClean="0"/>
              <a:t>20/06/2024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D66F4-D475-A94A-B6BF-09132FD5B05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548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e3ce9fdf63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e3ce9fdf63_0_6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7465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CD66F4-D475-A94A-B6BF-09132FD5B05F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5334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>
            <a:extLst>
              <a:ext uri="{FF2B5EF4-FFF2-40B4-BE49-F238E27FC236}">
                <a16:creationId xmlns:a16="http://schemas.microsoft.com/office/drawing/2014/main" id="{AB9148A0-AB19-518C-BA71-B45BA7BB22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6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>
            <a:extLst>
              <a:ext uri="{FF2B5EF4-FFF2-40B4-BE49-F238E27FC236}">
                <a16:creationId xmlns:a16="http://schemas.microsoft.com/office/drawing/2014/main" id="{4ED6F320-98A4-FEC9-ABC6-E26C8C6B18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39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2">
            <a:extLst>
              <a:ext uri="{FF2B5EF4-FFF2-40B4-BE49-F238E27FC236}">
                <a16:creationId xmlns:a16="http://schemas.microsoft.com/office/drawing/2014/main" id="{954EE50F-771D-87C0-A19C-E622E6E277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58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2">
            <a:extLst>
              <a:ext uri="{FF2B5EF4-FFF2-40B4-BE49-F238E27FC236}">
                <a16:creationId xmlns:a16="http://schemas.microsoft.com/office/drawing/2014/main" id="{C0510976-E2CD-3E94-7774-43219F616A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15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35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4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www.youvisit.com/tour/wbg-vc/142450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60114D0-0EFB-DAE0-AEF7-934783A045E7}"/>
              </a:ext>
            </a:extLst>
          </p:cNvPr>
          <p:cNvSpPr txBox="1"/>
          <p:nvPr/>
        </p:nvSpPr>
        <p:spPr>
          <a:xfrm>
            <a:off x="385763" y="4029077"/>
            <a:ext cx="3729037" cy="389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930" b="1" dirty="0">
                <a:solidFill>
                  <a:srgbClr val="92D050"/>
                </a:solidFill>
              </a:rPr>
              <a:t>RANFÒ KARIYIB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039B2E-19E2-E49F-5806-4BAC5503E56D}"/>
              </a:ext>
            </a:extLst>
          </p:cNvPr>
          <p:cNvSpPr txBox="1"/>
          <p:nvPr/>
        </p:nvSpPr>
        <p:spPr>
          <a:xfrm>
            <a:off x="2955262" y="3400424"/>
            <a:ext cx="1759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>
                <a:solidFill>
                  <a:schemeClr val="bg1"/>
                </a:solidFill>
              </a:rPr>
              <a:t>(PEID)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229C31-9D25-4B23-26CA-1A194DD87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66"/>
            <a:ext cx="12192000" cy="6858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E74949B-4E47-F286-04C4-76101A524D48}"/>
              </a:ext>
            </a:extLst>
          </p:cNvPr>
          <p:cNvSpPr txBox="1"/>
          <p:nvPr/>
        </p:nvSpPr>
        <p:spPr>
          <a:xfrm>
            <a:off x="4677890" y="711890"/>
            <a:ext cx="7347969" cy="3078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>
              <a:lnSpc>
                <a:spcPct val="200000"/>
              </a:lnSpc>
              <a:tabLst>
                <a:tab pos="215900" algn="l"/>
              </a:tabLst>
            </a:pPr>
            <a:r>
              <a:rPr lang="es-AR" sz="28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PREPARING MY SELF-PROTECTION PLAN</a:t>
            </a: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lnSpc>
                <a:spcPct val="200000"/>
              </a:lnSpc>
              <a:tabLst>
                <a:tab pos="215900" algn="l"/>
              </a:tabLst>
            </a:pPr>
            <a:r>
              <a:rPr lang="en-US" sz="28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PREPARANDO MI PLAN DE AUTOPROTECCIÓN</a:t>
            </a:r>
          </a:p>
          <a:p>
            <a:pPr marL="11113">
              <a:lnSpc>
                <a:spcPct val="110000"/>
              </a:lnSpc>
              <a:tabLst>
                <a:tab pos="215900" algn="l"/>
              </a:tabLst>
            </a:pPr>
            <a:endParaRPr lang="en-US" sz="20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lnSpc>
                <a:spcPct val="110000"/>
              </a:lnSpc>
              <a:tabLst>
                <a:tab pos="215900" algn="l"/>
              </a:tabLst>
            </a:pPr>
            <a:r>
              <a:rPr lang="en-US" sz="28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TRAIN DE PRÉPARER MON PLAN D'AUTO-PROTECTION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5C64EC4-C8C4-4BBA-8BE6-8C2464E2B7A7}"/>
              </a:ext>
            </a:extLst>
          </p:cNvPr>
          <p:cNvSpPr/>
          <p:nvPr/>
        </p:nvSpPr>
        <p:spPr>
          <a:xfrm flipH="1">
            <a:off x="4114800" y="1102018"/>
            <a:ext cx="118872" cy="35394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EA45CA-7E5C-16CA-C375-186119A48B1F}"/>
              </a:ext>
            </a:extLst>
          </p:cNvPr>
          <p:cNvSpPr txBox="1"/>
          <p:nvPr/>
        </p:nvSpPr>
        <p:spPr>
          <a:xfrm>
            <a:off x="265589" y="4233213"/>
            <a:ext cx="3562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RANFÒ - KARAYIB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1F5B63-EF15-6216-A5E9-047D51BEC856}"/>
              </a:ext>
            </a:extLst>
          </p:cNvPr>
          <p:cNvSpPr txBox="1"/>
          <p:nvPr/>
        </p:nvSpPr>
        <p:spPr>
          <a:xfrm>
            <a:off x="-7782" y="995026"/>
            <a:ext cx="384790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STRENGTHENING OF THE LOCAL AND COMMUNITY CAPACITIES 	IN FACE </a:t>
            </a:r>
          </a:p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NATURAL HAZARDS IN THE CARIBBEAN </a:t>
            </a:r>
          </a:p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SIDS</a:t>
            </a:r>
          </a:p>
          <a:p>
            <a:pPr algn="r"/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34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68E825-976B-24D7-0D21-FEFC831BEE9A}"/>
              </a:ext>
            </a:extLst>
          </p:cNvPr>
          <p:cNvSpPr txBox="1"/>
          <p:nvPr/>
        </p:nvSpPr>
        <p:spPr>
          <a:xfrm>
            <a:off x="787079" y="3429000"/>
            <a:ext cx="4641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CONOCER LAS AMENAZAS</a:t>
            </a:r>
          </a:p>
          <a:p>
            <a:endParaRPr lang="es-ES_tradnl" dirty="0"/>
          </a:p>
          <a:p>
            <a:r>
              <a:rPr lang="es-ES_tradnl" dirty="0"/>
              <a:t>CONOCER MI VULNERABILDAD</a:t>
            </a:r>
          </a:p>
          <a:p>
            <a:endParaRPr lang="es-ES_tradnl" dirty="0"/>
          </a:p>
          <a:p>
            <a:endParaRPr lang="es-ES_tradnl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351DD0-968B-46F4-E025-2A4B6B5A96C0}"/>
              </a:ext>
            </a:extLst>
          </p:cNvPr>
          <p:cNvSpPr/>
          <p:nvPr/>
        </p:nvSpPr>
        <p:spPr>
          <a:xfrm>
            <a:off x="0" y="0"/>
            <a:ext cx="12192000" cy="6039091"/>
          </a:xfrm>
          <a:prstGeom prst="rect">
            <a:avLst/>
          </a:prstGeom>
          <a:solidFill>
            <a:srgbClr val="1E504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90F6D5-E6C4-FBB6-FEE4-44C787D2139E}"/>
              </a:ext>
            </a:extLst>
          </p:cNvPr>
          <p:cNvSpPr/>
          <p:nvPr/>
        </p:nvSpPr>
        <p:spPr>
          <a:xfrm>
            <a:off x="278273" y="178174"/>
            <a:ext cx="5359078" cy="2813988"/>
          </a:xfrm>
          <a:prstGeom prst="rect">
            <a:avLst/>
          </a:prstGeom>
          <a:solidFill>
            <a:srgbClr val="1E50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dirty="0">
                <a:latin typeface="Impact" panose="020B0806030902050204" pitchFamily="34" charset="0"/>
              </a:rPr>
              <a:t>How would you </a:t>
            </a:r>
            <a:r>
              <a:rPr lang="en-GB" sz="6600" dirty="0">
                <a:latin typeface="Impact" panose="020B0806030902050204" pitchFamily="34" charset="0"/>
              </a:rPr>
              <a:t>prepare</a:t>
            </a:r>
            <a:r>
              <a:rPr lang="en-GB" sz="4000" dirty="0">
                <a:latin typeface="Impact" panose="020B0806030902050204" pitchFamily="34" charset="0"/>
              </a:rPr>
              <a:t> </a:t>
            </a:r>
          </a:p>
          <a:p>
            <a:r>
              <a:rPr lang="en-GB" sz="4000" dirty="0">
                <a:latin typeface="Impact" panose="020B0806030902050204" pitchFamily="34" charset="0"/>
              </a:rPr>
              <a:t>for an emergency?</a:t>
            </a:r>
          </a:p>
          <a:p>
            <a:pPr algn="ctr"/>
            <a:endParaRPr lang="es-ES_tradnl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358CCA-C095-BEFD-661F-2B873072BEE5}"/>
              </a:ext>
            </a:extLst>
          </p:cNvPr>
          <p:cNvSpPr/>
          <p:nvPr/>
        </p:nvSpPr>
        <p:spPr>
          <a:xfrm>
            <a:off x="278273" y="3108632"/>
            <a:ext cx="5570800" cy="2813988"/>
          </a:xfrm>
          <a:prstGeom prst="rect">
            <a:avLst/>
          </a:prstGeom>
          <a:solidFill>
            <a:srgbClr val="1E50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4000" dirty="0">
                <a:latin typeface="Impact" panose="020B0806030902050204" pitchFamily="34" charset="0"/>
              </a:rPr>
              <a:t>¿Cómo te </a:t>
            </a:r>
            <a:r>
              <a:rPr lang="es-ES_tradnl" sz="6600" dirty="0">
                <a:latin typeface="Impact" panose="020B0806030902050204" pitchFamily="34" charset="0"/>
              </a:rPr>
              <a:t>prepararías </a:t>
            </a:r>
          </a:p>
          <a:p>
            <a:r>
              <a:rPr lang="es-ES_tradnl" sz="4000" dirty="0">
                <a:latin typeface="Impact" panose="020B0806030902050204" pitchFamily="34" charset="0"/>
              </a:rPr>
              <a:t>para una emergencia?</a:t>
            </a:r>
          </a:p>
        </p:txBody>
      </p:sp>
      <p:pic>
        <p:nvPicPr>
          <p:cNvPr id="9" name="Imagen 14">
            <a:extLst>
              <a:ext uri="{FF2B5EF4-FFF2-40B4-BE49-F238E27FC236}">
                <a16:creationId xmlns:a16="http://schemas.microsoft.com/office/drawing/2014/main" id="{107F85ED-A5D4-A64F-FFC6-DD2E3C1FA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556" y="484020"/>
            <a:ext cx="6442171" cy="50710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996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68E825-976B-24D7-0D21-FEFC831BEE9A}"/>
              </a:ext>
            </a:extLst>
          </p:cNvPr>
          <p:cNvSpPr txBox="1"/>
          <p:nvPr/>
        </p:nvSpPr>
        <p:spPr>
          <a:xfrm>
            <a:off x="787079" y="3429000"/>
            <a:ext cx="4641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CONOCER LAS AMENAZAS</a:t>
            </a:r>
          </a:p>
          <a:p>
            <a:endParaRPr lang="es-ES_tradnl" dirty="0"/>
          </a:p>
          <a:p>
            <a:r>
              <a:rPr lang="es-ES_tradnl" dirty="0"/>
              <a:t>CONOCER MI VULNERABILDAD</a:t>
            </a:r>
          </a:p>
          <a:p>
            <a:endParaRPr lang="es-ES_tradnl" dirty="0"/>
          </a:p>
          <a:p>
            <a:endParaRPr lang="es-ES_tradnl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351DD0-968B-46F4-E025-2A4B6B5A96C0}"/>
              </a:ext>
            </a:extLst>
          </p:cNvPr>
          <p:cNvSpPr/>
          <p:nvPr/>
        </p:nvSpPr>
        <p:spPr>
          <a:xfrm>
            <a:off x="0" y="0"/>
            <a:ext cx="12192000" cy="6039091"/>
          </a:xfrm>
          <a:prstGeom prst="rect">
            <a:avLst/>
          </a:prstGeom>
          <a:solidFill>
            <a:srgbClr val="1E504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90F6D5-E6C4-FBB6-FEE4-44C787D2139E}"/>
              </a:ext>
            </a:extLst>
          </p:cNvPr>
          <p:cNvSpPr/>
          <p:nvPr/>
        </p:nvSpPr>
        <p:spPr>
          <a:xfrm>
            <a:off x="133242" y="49586"/>
            <a:ext cx="3255524" cy="2813988"/>
          </a:xfrm>
          <a:prstGeom prst="rect">
            <a:avLst/>
          </a:prstGeom>
          <a:solidFill>
            <a:srgbClr val="1E50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dirty="0">
                <a:latin typeface="Impact" panose="020B0806030902050204" pitchFamily="34" charset="0"/>
              </a:rPr>
              <a:t>Key STEPS to be prepared for an emergency</a:t>
            </a:r>
            <a:endParaRPr lang="es-ES_tradnl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358CCA-C095-BEFD-661F-2B873072BEE5}"/>
              </a:ext>
            </a:extLst>
          </p:cNvPr>
          <p:cNvSpPr/>
          <p:nvPr/>
        </p:nvSpPr>
        <p:spPr>
          <a:xfrm>
            <a:off x="166724" y="3016972"/>
            <a:ext cx="3110493" cy="2813988"/>
          </a:xfrm>
          <a:prstGeom prst="rect">
            <a:avLst/>
          </a:prstGeom>
          <a:solidFill>
            <a:srgbClr val="1E50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4000" dirty="0">
                <a:latin typeface="Impact" panose="020B0806030902050204" pitchFamily="34" charset="0"/>
              </a:rPr>
              <a:t>Pasos CLAVE para estar preparado frente a una emergencia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A25BB6-E0B2-B797-0EE8-5519F8B52C6B}"/>
              </a:ext>
            </a:extLst>
          </p:cNvPr>
          <p:cNvSpPr/>
          <p:nvPr/>
        </p:nvSpPr>
        <p:spPr>
          <a:xfrm>
            <a:off x="3670757" y="242883"/>
            <a:ext cx="8378300" cy="5685730"/>
          </a:xfrm>
          <a:prstGeom prst="rect">
            <a:avLst/>
          </a:prstGeom>
          <a:noFill/>
          <a:ln>
            <a:solidFill>
              <a:srgbClr val="1696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Picture 3" descr="A cartoon of people walking on a road&#10;&#10;Description automatically generated with medium confidence">
            <a:extLst>
              <a:ext uri="{FF2B5EF4-FFF2-40B4-BE49-F238E27FC236}">
                <a16:creationId xmlns:a16="http://schemas.microsoft.com/office/drawing/2014/main" id="{F98A3991-8D4D-1E62-758C-1BCC2879D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757" y="242883"/>
            <a:ext cx="8378300" cy="568573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F51FE00-1C98-D8F5-66CF-598E34ECCACF}"/>
              </a:ext>
            </a:extLst>
          </p:cNvPr>
          <p:cNvSpPr/>
          <p:nvPr/>
        </p:nvSpPr>
        <p:spPr>
          <a:xfrm>
            <a:off x="3693907" y="795104"/>
            <a:ext cx="1305378" cy="758147"/>
          </a:xfrm>
          <a:prstGeom prst="rect">
            <a:avLst/>
          </a:prstGeom>
          <a:solidFill>
            <a:srgbClr val="FAF7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Pentagon 9">
            <a:extLst>
              <a:ext uri="{FF2B5EF4-FFF2-40B4-BE49-F238E27FC236}">
                <a16:creationId xmlns:a16="http://schemas.microsoft.com/office/drawing/2014/main" id="{675754D6-4803-FFD6-B24F-E1657F3C0563}"/>
              </a:ext>
            </a:extLst>
          </p:cNvPr>
          <p:cNvSpPr/>
          <p:nvPr/>
        </p:nvSpPr>
        <p:spPr>
          <a:xfrm>
            <a:off x="3279502" y="990591"/>
            <a:ext cx="1537252" cy="431321"/>
          </a:xfrm>
          <a:prstGeom prst="homePlate">
            <a:avLst/>
          </a:prstGeom>
          <a:solidFill>
            <a:srgbClr val="1696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EBB8C1-5903-4138-88AB-69AB369F363F}"/>
              </a:ext>
            </a:extLst>
          </p:cNvPr>
          <p:cNvSpPr txBox="1"/>
          <p:nvPr/>
        </p:nvSpPr>
        <p:spPr>
          <a:xfrm>
            <a:off x="3359015" y="1079751"/>
            <a:ext cx="1378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>
                <a:solidFill>
                  <a:schemeClr val="bg1"/>
                </a:solidFill>
                <a:latin typeface="Bookman Old Style" panose="02050604050505020204" pitchFamily="18" charset="0"/>
              </a:rPr>
              <a:t>INFORMATION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DB1434-7D4E-231C-DAE6-72051A5FFC2C}"/>
              </a:ext>
            </a:extLst>
          </p:cNvPr>
          <p:cNvGrpSpPr/>
          <p:nvPr/>
        </p:nvGrpSpPr>
        <p:grpSpPr>
          <a:xfrm>
            <a:off x="8090357" y="2510086"/>
            <a:ext cx="1444171" cy="1970696"/>
            <a:chOff x="8004629" y="2811780"/>
            <a:chExt cx="1444171" cy="1797594"/>
          </a:xfrm>
        </p:grpSpPr>
        <p:pic>
          <p:nvPicPr>
            <p:cNvPr id="13" name="Picture 12" descr="A drawing of a house and a tree&#10;&#10;Description automatically generated">
              <a:extLst>
                <a:ext uri="{FF2B5EF4-FFF2-40B4-BE49-F238E27FC236}">
                  <a16:creationId xmlns:a16="http://schemas.microsoft.com/office/drawing/2014/main" id="{16C8DB51-54E4-1119-0DF0-2EE7D61A0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26714" y="2811780"/>
              <a:ext cx="525823" cy="462362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C08EFF-62AF-5433-64AE-0CAEAD2B21C0}"/>
                </a:ext>
              </a:extLst>
            </p:cNvPr>
            <p:cNvSpPr/>
            <p:nvPr/>
          </p:nvSpPr>
          <p:spPr>
            <a:xfrm>
              <a:off x="8004629" y="3274142"/>
              <a:ext cx="1444171" cy="1152630"/>
            </a:xfrm>
            <a:prstGeom prst="rect">
              <a:avLst/>
            </a:prstGeom>
            <a:solidFill>
              <a:srgbClr val="1696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F2236A2-0FE9-8A7D-3333-F0F934E4AAAB}"/>
                </a:ext>
              </a:extLst>
            </p:cNvPr>
            <p:cNvSpPr txBox="1"/>
            <p:nvPr/>
          </p:nvSpPr>
          <p:spPr>
            <a:xfrm>
              <a:off x="8036474" y="3489450"/>
              <a:ext cx="13782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200" b="1" dirty="0">
                  <a:solidFill>
                    <a:schemeClr val="bg1"/>
                  </a:solidFill>
                  <a:latin typeface="Bookman Old Style" panose="02050604050505020204" pitchFamily="18" charset="0"/>
                </a:rPr>
                <a:t>SELF-PROTECTION FAMILY PLAN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F96E840-9532-5058-8C7B-031A4B67B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8549184" y="4426772"/>
              <a:ext cx="355059" cy="182602"/>
            </a:xfrm>
            <a:prstGeom prst="rect">
              <a:avLst/>
            </a:prstGeom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437A960-ACA1-A2B0-722A-8A52750A9381}"/>
                </a:ext>
              </a:extLst>
            </p:cNvPr>
            <p:cNvSpPr/>
            <p:nvPr/>
          </p:nvSpPr>
          <p:spPr>
            <a:xfrm>
              <a:off x="8616562" y="4335308"/>
              <a:ext cx="254388" cy="22944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5D103C-A471-4D9C-BFC2-836463330869}"/>
                </a:ext>
              </a:extLst>
            </p:cNvPr>
            <p:cNvSpPr txBox="1"/>
            <p:nvPr/>
          </p:nvSpPr>
          <p:spPr>
            <a:xfrm>
              <a:off x="8613864" y="4366368"/>
              <a:ext cx="1772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900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26A9533-BD65-3FBF-5F9A-C99AF2C4CDB3}"/>
                </a:ext>
              </a:extLst>
            </p:cNvPr>
            <p:cNvSpPr/>
            <p:nvPr/>
          </p:nvSpPr>
          <p:spPr>
            <a:xfrm>
              <a:off x="8498113" y="4278289"/>
              <a:ext cx="490312" cy="140679"/>
            </a:xfrm>
            <a:prstGeom prst="rect">
              <a:avLst/>
            </a:prstGeom>
            <a:solidFill>
              <a:srgbClr val="1696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379994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10891EA-133B-44C7-C8DC-39417D012909}"/>
              </a:ext>
            </a:extLst>
          </p:cNvPr>
          <p:cNvSpPr/>
          <p:nvPr/>
        </p:nvSpPr>
        <p:spPr>
          <a:xfrm>
            <a:off x="6007262" y="914075"/>
            <a:ext cx="6092196" cy="5116336"/>
          </a:xfrm>
          <a:prstGeom prst="rect">
            <a:avLst/>
          </a:prstGeom>
          <a:solidFill>
            <a:srgbClr val="1E504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351DD0-968B-46F4-E025-2A4B6B5A96C0}"/>
              </a:ext>
            </a:extLst>
          </p:cNvPr>
          <p:cNvSpPr/>
          <p:nvPr/>
        </p:nvSpPr>
        <p:spPr>
          <a:xfrm>
            <a:off x="92544" y="914075"/>
            <a:ext cx="5737183" cy="5116336"/>
          </a:xfrm>
          <a:prstGeom prst="rect">
            <a:avLst/>
          </a:prstGeom>
          <a:solidFill>
            <a:srgbClr val="1E504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506185B-485C-F942-2792-79F0D981C0CE}"/>
              </a:ext>
            </a:extLst>
          </p:cNvPr>
          <p:cNvSpPr txBox="1"/>
          <p:nvPr/>
        </p:nvSpPr>
        <p:spPr>
          <a:xfrm>
            <a:off x="104769" y="78549"/>
            <a:ext cx="112956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dirty="0">
                <a:latin typeface="Impact" panose="020B0806030902050204" pitchFamily="34" charset="0"/>
              </a:rPr>
              <a:t>Key STEPS to be prepared for an emergency</a:t>
            </a:r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s-ES_tradnl" sz="2400" dirty="0">
                <a:latin typeface="Impact" panose="020B0806030902050204" pitchFamily="34" charset="0"/>
              </a:rPr>
              <a:t>Pasos CLAVE para estar preparado frente a una emergencia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4160F4-BDD4-3B78-03DC-47BDCCC66E33}"/>
              </a:ext>
            </a:extLst>
          </p:cNvPr>
          <p:cNvSpPr txBox="1"/>
          <p:nvPr/>
        </p:nvSpPr>
        <p:spPr>
          <a:xfrm>
            <a:off x="92542" y="987608"/>
            <a:ext cx="5613778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indent="-320675"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Stay updated on the evolution of a potential hazard</a:t>
            </a:r>
          </a:p>
          <a:p>
            <a:pPr marL="355600" indent="-355600"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Stay informed about the magnitude of the hazard</a:t>
            </a:r>
          </a:p>
          <a:p>
            <a:pPr marL="365125" indent="-320675"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Know in advance the degree of vulnerability of my home</a:t>
            </a:r>
          </a:p>
          <a:p>
            <a:pPr marL="365125" indent="-320675"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In face of a possible crisis put into practice the Self-Protection Family Plan </a:t>
            </a:r>
          </a:p>
          <a:p>
            <a:pPr marL="365125" indent="-320675"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In case of self-evacuation, follow evacuation routes to shelters</a:t>
            </a:r>
          </a:p>
          <a:p>
            <a:pPr marL="365125" indent="-320675"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Keep effective communication channels with authorities to know the end of the crisis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DB5226-1D2C-C4AB-509E-D4AC5D5EEBC0}"/>
              </a:ext>
            </a:extLst>
          </p:cNvPr>
          <p:cNvSpPr txBox="1"/>
          <p:nvPr/>
        </p:nvSpPr>
        <p:spPr>
          <a:xfrm>
            <a:off x="6034090" y="987608"/>
            <a:ext cx="606536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indent="-320675">
              <a:spcAft>
                <a:spcPts val="1200"/>
              </a:spcAft>
            </a:pPr>
            <a:r>
              <a:rPr lang="es-ES_tradnl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Estar actualizado sobre la evolución de una posible amenaza</a:t>
            </a:r>
          </a:p>
          <a:p>
            <a:pPr marL="365125" indent="-320675">
              <a:spcAft>
                <a:spcPts val="1200"/>
              </a:spcAft>
            </a:pPr>
            <a:r>
              <a:rPr lang="es-ES_tradnl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Tener información de la magnitud de la amenaza</a:t>
            </a:r>
          </a:p>
          <a:p>
            <a:pPr marL="365125" indent="-320675">
              <a:spcAft>
                <a:spcPts val="1200"/>
              </a:spcAft>
            </a:pPr>
            <a:r>
              <a:rPr lang="es-ES_tradnl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Conocer el nivel de vulnerabilidad del lugar donde me encuentro </a:t>
            </a:r>
          </a:p>
          <a:p>
            <a:pPr marL="365125" indent="-320675">
              <a:spcAft>
                <a:spcPts val="1200"/>
              </a:spcAft>
            </a:pPr>
            <a:r>
              <a:rPr lang="es-ES_tradnl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En caso de una posible crisis poner en práctica el Plan Familiar de autoprotección</a:t>
            </a:r>
          </a:p>
          <a:p>
            <a:pPr marL="365125" indent="-320675">
              <a:spcAft>
                <a:spcPts val="1200"/>
              </a:spcAft>
            </a:pPr>
            <a:r>
              <a:rPr lang="es-ES_tradnl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En caso de una auto-evacuación acudir por las rutas de evacuación a los refugios indicados</a:t>
            </a:r>
          </a:p>
          <a:p>
            <a:pPr marL="365125" indent="-320675">
              <a:spcAft>
                <a:spcPts val="1200"/>
              </a:spcAft>
            </a:pPr>
            <a:r>
              <a:rPr lang="es-ES_tradnl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Mantener canales efectivos de comunicación con las autoridades para para conocer el fin de una crisis </a:t>
            </a:r>
          </a:p>
        </p:txBody>
      </p:sp>
    </p:spTree>
    <p:extLst>
      <p:ext uri="{BB962C8B-B14F-4D97-AF65-F5344CB8AC3E}">
        <p14:creationId xmlns:p14="http://schemas.microsoft.com/office/powerpoint/2010/main" val="339963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663744F-A8C5-2D9A-4EB5-3022C5CDC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  <p:sp>
        <p:nvSpPr>
          <p:cNvPr id="9" name="CuadroTexto 2">
            <a:extLst>
              <a:ext uri="{FF2B5EF4-FFF2-40B4-BE49-F238E27FC236}">
                <a16:creationId xmlns:a16="http://schemas.microsoft.com/office/drawing/2014/main" id="{226863BA-E05B-81D3-1A64-9F8A835FF3D7}"/>
              </a:ext>
            </a:extLst>
          </p:cNvPr>
          <p:cNvSpPr txBox="1"/>
          <p:nvPr/>
        </p:nvSpPr>
        <p:spPr>
          <a:xfrm>
            <a:off x="119149" y="38837"/>
            <a:ext cx="112956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Tx/>
              <a:buAutoNum type="arabicPeriod"/>
            </a:pPr>
            <a:r>
              <a:rPr lang="en-US" sz="2400" b="1" dirty="0">
                <a:latin typeface="Impact" panose="020B0806030902050204" pitchFamily="34" charset="0"/>
                <a:cs typeface="Calibri" panose="020F0502020204030204" pitchFamily="34" charset="0"/>
              </a:rPr>
              <a:t>STAY UPDATED ON THE EVOLUTION OF A POTENTIAL HAZARD</a:t>
            </a:r>
          </a:p>
          <a:p>
            <a:pPr algn="just"/>
            <a:r>
              <a:rPr lang="en-US" sz="2400" b="1" dirty="0">
                <a:latin typeface="Impact" panose="020B0806030902050204" pitchFamily="34" charset="0"/>
                <a:cs typeface="Calibri" panose="020F0502020204030204" pitchFamily="34" charset="0"/>
              </a:rPr>
              <a:t>1.     </a:t>
            </a:r>
            <a:r>
              <a:rPr lang="es-ES_tradnl" sz="2400" b="1" dirty="0">
                <a:latin typeface="Impact" panose="020B0806030902050204" pitchFamily="34" charset="0"/>
                <a:cs typeface="Calibri" panose="020F0502020204030204" pitchFamily="34" charset="0"/>
              </a:rPr>
              <a:t>ESTAR ACTUALIZADO SOBRE LA EVOLUCIÓN DE UNA POSIBLE AMENAZA</a:t>
            </a:r>
          </a:p>
        </p:txBody>
      </p:sp>
      <p:pic>
        <p:nvPicPr>
          <p:cNvPr id="7" name="Picture 6" descr="A white icons on a blue background&#10;&#10;Description automatically generated">
            <a:extLst>
              <a:ext uri="{FF2B5EF4-FFF2-40B4-BE49-F238E27FC236}">
                <a16:creationId xmlns:a16="http://schemas.microsoft.com/office/drawing/2014/main" id="{892D128D-FE1F-3CDB-028E-7247866F3BC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9000"/>
                    </a14:imgEffect>
                    <a14:imgEffect>
                      <a14:colorTemperature colorTemp="11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834" y="869834"/>
            <a:ext cx="11814331" cy="2159087"/>
          </a:xfrm>
          <a:prstGeom prst="rect">
            <a:avLst/>
          </a:prstGeom>
        </p:spPr>
      </p:pic>
      <p:pic>
        <p:nvPicPr>
          <p:cNvPr id="28" name="Picture 27" descr="A hand holding a cell phone&#10;&#10;Description automatically generated">
            <a:extLst>
              <a:ext uri="{FF2B5EF4-FFF2-40B4-BE49-F238E27FC236}">
                <a16:creationId xmlns:a16="http://schemas.microsoft.com/office/drawing/2014/main" id="{C48C2E33-423B-E5CD-709B-FAA4696E03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6381" y="3028921"/>
            <a:ext cx="2316784" cy="3028284"/>
          </a:xfrm>
          <a:prstGeom prst="rect">
            <a:avLst/>
          </a:prstGeom>
        </p:spPr>
      </p:pic>
      <p:pic>
        <p:nvPicPr>
          <p:cNvPr id="30" name="Picture 29" descr="Screens screenshot of a weather forecast&#10;&#10;Description automatically generated">
            <a:extLst>
              <a:ext uri="{FF2B5EF4-FFF2-40B4-BE49-F238E27FC236}">
                <a16:creationId xmlns:a16="http://schemas.microsoft.com/office/drawing/2014/main" id="{05E742C5-99E0-5FCE-6D9D-399E32A421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3482" y="3056774"/>
            <a:ext cx="4545464" cy="309197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2AD6EEC-845C-357A-2041-1D10A2516E66}"/>
              </a:ext>
            </a:extLst>
          </p:cNvPr>
          <p:cNvSpPr txBox="1"/>
          <p:nvPr/>
        </p:nvSpPr>
        <p:spPr>
          <a:xfrm>
            <a:off x="188833" y="3204632"/>
            <a:ext cx="43458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effectLst/>
              </a:rPr>
              <a:t>Hazard identification is the first step in effective emergency management. Knowing what might happen and the likelihood of occurrence are essential to the process of self-protection.</a:t>
            </a:r>
            <a:endParaRPr lang="en-GB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F8F7FE7-BEBF-E8A4-2F21-8A918FE03301}"/>
              </a:ext>
            </a:extLst>
          </p:cNvPr>
          <p:cNvSpPr txBox="1"/>
          <p:nvPr/>
        </p:nvSpPr>
        <p:spPr>
          <a:xfrm>
            <a:off x="216277" y="4857671"/>
            <a:ext cx="420332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/>
              <a:t>La identificación de la amenaza es el primer paso para una gestión eficaz de emergencias. Saber lo que podría suceder y la probabilidad de que ocurra es esencial para el proceso de autoprotección.</a:t>
            </a:r>
          </a:p>
        </p:txBody>
      </p:sp>
    </p:spTree>
    <p:extLst>
      <p:ext uri="{BB962C8B-B14F-4D97-AF65-F5344CB8AC3E}">
        <p14:creationId xmlns:p14="http://schemas.microsoft.com/office/powerpoint/2010/main" val="262782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SHWS_animaton.mp4">
            <a:hlinkClick r:id="" action="ppaction://media"/>
            <a:extLst>
              <a:ext uri="{FF2B5EF4-FFF2-40B4-BE49-F238E27FC236}">
                <a16:creationId xmlns:a16="http://schemas.microsoft.com/office/drawing/2014/main" id="{82316CD8-48C0-E61D-9F3F-D57EA4F494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30574" y="704245"/>
            <a:ext cx="9653932" cy="5754428"/>
          </a:xfrm>
          <a:prstGeom prst="rect">
            <a:avLst/>
          </a:prstGeom>
        </p:spPr>
      </p:pic>
      <p:pic>
        <p:nvPicPr>
          <p:cNvPr id="7" name="Picture 6" descr="A screenshot of a cellphone&#10;&#10;Description automatically generated">
            <a:extLst>
              <a:ext uri="{FF2B5EF4-FFF2-40B4-BE49-F238E27FC236}">
                <a16:creationId xmlns:a16="http://schemas.microsoft.com/office/drawing/2014/main" id="{55771EB8-8ED2-A00C-923F-B97D4035E6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402" y="279401"/>
            <a:ext cx="4718060" cy="60906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86849E-F94E-083A-180F-2FF156903250}"/>
              </a:ext>
            </a:extLst>
          </p:cNvPr>
          <p:cNvSpPr txBox="1"/>
          <p:nvPr/>
        </p:nvSpPr>
        <p:spPr>
          <a:xfrm>
            <a:off x="222402" y="6199618"/>
            <a:ext cx="5020930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_tradnl" sz="1200" dirty="0">
                <a:hlinkClick r:id="rId7"/>
              </a:rPr>
              <a:t>https://www.youvisit.com/tour/wbg-vc/142450</a:t>
            </a:r>
            <a:r>
              <a:rPr lang="es-ES_tradnl" sz="1200" dirty="0"/>
              <a:t>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B2298D-2294-7C1B-FC52-C9FA030FD449}"/>
              </a:ext>
            </a:extLst>
          </p:cNvPr>
          <p:cNvSpPr/>
          <p:nvPr/>
        </p:nvSpPr>
        <p:spPr>
          <a:xfrm>
            <a:off x="4618299" y="6128792"/>
            <a:ext cx="7573701" cy="6076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6ECC54-5166-834C-EE26-A0800758D2AF}"/>
              </a:ext>
            </a:extLst>
          </p:cNvPr>
          <p:cNvSpPr txBox="1"/>
          <p:nvPr/>
        </p:nvSpPr>
        <p:spPr>
          <a:xfrm>
            <a:off x="6832920" y="684151"/>
            <a:ext cx="5335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b="1" dirty="0"/>
              <a:t>Escala de intensidad de huracanes (Daño por Viento</a:t>
            </a:r>
            <a:r>
              <a:rPr lang="es-ES_tradnl" dirty="0"/>
              <a:t>)</a:t>
            </a:r>
          </a:p>
        </p:txBody>
      </p:sp>
      <p:pic>
        <p:nvPicPr>
          <p:cNvPr id="10" name="Imagen 2">
            <a:extLst>
              <a:ext uri="{FF2B5EF4-FFF2-40B4-BE49-F238E27FC236}">
                <a16:creationId xmlns:a16="http://schemas.microsoft.com/office/drawing/2014/main" id="{6B34577B-71F8-AB60-E50F-78D97ACBCC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  <p:sp>
        <p:nvSpPr>
          <p:cNvPr id="11" name="CuadroTexto 2">
            <a:extLst>
              <a:ext uri="{FF2B5EF4-FFF2-40B4-BE49-F238E27FC236}">
                <a16:creationId xmlns:a16="http://schemas.microsoft.com/office/drawing/2014/main" id="{E232BA99-6D49-AAA2-E669-9234BA598E51}"/>
              </a:ext>
            </a:extLst>
          </p:cNvPr>
          <p:cNvSpPr txBox="1"/>
          <p:nvPr/>
        </p:nvSpPr>
        <p:spPr>
          <a:xfrm>
            <a:off x="222402" y="-23688"/>
            <a:ext cx="11295699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Impact" panose="020B0806030902050204" pitchFamily="34" charset="0"/>
                <a:cs typeface="Calibri" panose="020F0502020204030204" pitchFamily="34" charset="0"/>
              </a:rPr>
              <a:t>2. STAY INFORMED ABOUT THE MAGNITUDE OF THE HAZARD</a:t>
            </a:r>
          </a:p>
          <a:p>
            <a:pPr algn="just"/>
            <a:r>
              <a:rPr lang="en-US" sz="2400" b="1" dirty="0">
                <a:latin typeface="Impact" panose="020B0806030902050204" pitchFamily="34" charset="0"/>
                <a:cs typeface="Calibri" panose="020F0502020204030204" pitchFamily="34" charset="0"/>
              </a:rPr>
              <a:t>2. </a:t>
            </a:r>
            <a:r>
              <a:rPr lang="es-ES_tradnl" sz="2400" b="1" dirty="0">
                <a:latin typeface="Impact" panose="020B0806030902050204" pitchFamily="34" charset="0"/>
                <a:cs typeface="Calibri" panose="020F0502020204030204" pitchFamily="34" charset="0"/>
              </a:rPr>
              <a:t>TENER INFORMACIÓN DE LA MAGNITUD DE LA AMENAZA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F0B048-E1B0-171D-3786-628BC8544FEB}"/>
              </a:ext>
            </a:extLst>
          </p:cNvPr>
          <p:cNvSpPr/>
          <p:nvPr/>
        </p:nvSpPr>
        <p:spPr>
          <a:xfrm>
            <a:off x="222402" y="2844800"/>
            <a:ext cx="4819498" cy="321240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5177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4684968-2F71-F1FB-F360-E9121A81B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  <p:sp>
        <p:nvSpPr>
          <p:cNvPr id="6" name="CuadroTexto 2">
            <a:extLst>
              <a:ext uri="{FF2B5EF4-FFF2-40B4-BE49-F238E27FC236}">
                <a16:creationId xmlns:a16="http://schemas.microsoft.com/office/drawing/2014/main" id="{22276369-CE45-5765-67F4-FDCE136590A9}"/>
              </a:ext>
            </a:extLst>
          </p:cNvPr>
          <p:cNvSpPr txBox="1"/>
          <p:nvPr/>
        </p:nvSpPr>
        <p:spPr>
          <a:xfrm>
            <a:off x="104769" y="78549"/>
            <a:ext cx="112956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Impact" panose="020B0806030902050204" pitchFamily="34" charset="0"/>
                <a:cs typeface="Calibri" panose="020F0502020204030204" pitchFamily="34" charset="0"/>
              </a:rPr>
              <a:t>3. KNOW IN ADVANCE THE DEGREE OF VULNERABILITY OF MY HOME</a:t>
            </a:r>
          </a:p>
          <a:p>
            <a:pPr algn="just"/>
            <a:r>
              <a:rPr lang="en-US" sz="2400" b="1" dirty="0">
                <a:latin typeface="Impact" panose="020B0806030902050204" pitchFamily="34" charset="0"/>
                <a:cs typeface="Calibri" panose="020F0502020204030204" pitchFamily="34" charset="0"/>
              </a:rPr>
              <a:t>3. </a:t>
            </a:r>
            <a:r>
              <a:rPr lang="es-ES_tradnl" sz="2400" b="1" dirty="0">
                <a:latin typeface="Impact" panose="020B0806030902050204" pitchFamily="34" charset="0"/>
                <a:cs typeface="Calibri" panose="020F0502020204030204" pitchFamily="34" charset="0"/>
              </a:rPr>
              <a:t>CONOCER EL NIVEL DE VULNERABILIDAD DEL LUGAR DONDE ME ENCUENTRO</a:t>
            </a:r>
          </a:p>
        </p:txBody>
      </p:sp>
      <p:pic>
        <p:nvPicPr>
          <p:cNvPr id="9" name="Picture 8" descr="A map of a town&#10;&#10;Description automatically generated">
            <a:extLst>
              <a:ext uri="{FF2B5EF4-FFF2-40B4-BE49-F238E27FC236}">
                <a16:creationId xmlns:a16="http://schemas.microsoft.com/office/drawing/2014/main" id="{FD0D69D0-63D5-9B12-242E-A816919CB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57" y="1000525"/>
            <a:ext cx="6972300" cy="4965700"/>
          </a:xfrm>
          <a:prstGeom prst="rect">
            <a:avLst/>
          </a:prstGeom>
        </p:spPr>
      </p:pic>
      <p:pic>
        <p:nvPicPr>
          <p:cNvPr id="12" name="Picture 11" descr="A collage of different buildings&#10;&#10;Description automatically generated">
            <a:extLst>
              <a:ext uri="{FF2B5EF4-FFF2-40B4-BE49-F238E27FC236}">
                <a16:creationId xmlns:a16="http://schemas.microsoft.com/office/drawing/2014/main" id="{D6B1336E-4A33-912D-10B8-02A9AF2F6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5131" y="1402762"/>
            <a:ext cx="3637368" cy="3072635"/>
          </a:xfrm>
          <a:prstGeom prst="rect">
            <a:avLst/>
          </a:prstGeom>
        </p:spPr>
      </p:pic>
      <p:pic>
        <p:nvPicPr>
          <p:cNvPr id="14" name="Picture 13" descr="A map of a city&#10;&#10;Description automatically generated">
            <a:extLst>
              <a:ext uri="{FF2B5EF4-FFF2-40B4-BE49-F238E27FC236}">
                <a16:creationId xmlns:a16="http://schemas.microsoft.com/office/drawing/2014/main" id="{6B52B91B-F3C9-FEAD-8CA1-E8A2BB4D7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7" y="971356"/>
            <a:ext cx="6976292" cy="4965699"/>
          </a:xfrm>
          <a:prstGeom prst="rect">
            <a:avLst/>
          </a:prstGeom>
        </p:spPr>
      </p:pic>
      <p:pic>
        <p:nvPicPr>
          <p:cNvPr id="16" name="Picture 15" descr="A white sheet with black text&#10;&#10;Description automatically generated">
            <a:extLst>
              <a:ext uri="{FF2B5EF4-FFF2-40B4-BE49-F238E27FC236}">
                <a16:creationId xmlns:a16="http://schemas.microsoft.com/office/drawing/2014/main" id="{24BFC74A-C6E8-5611-CF58-33A2359D63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5131" y="4566377"/>
            <a:ext cx="3637368" cy="12505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846CF3-DBCF-81C8-29A0-D85137D78C0D}"/>
              </a:ext>
            </a:extLst>
          </p:cNvPr>
          <p:cNvSpPr txBox="1"/>
          <p:nvPr/>
        </p:nvSpPr>
        <p:spPr>
          <a:xfrm>
            <a:off x="1169501" y="1402762"/>
            <a:ext cx="61363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Dennery</a:t>
            </a:r>
            <a:r>
              <a:rPr lang="en-GB" dirty="0"/>
              <a:t> Village – Saint Lucia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1455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4684968-2F71-F1FB-F360-E9121A81B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  <p:sp>
        <p:nvSpPr>
          <p:cNvPr id="2" name="CuadroTexto 2">
            <a:extLst>
              <a:ext uri="{FF2B5EF4-FFF2-40B4-BE49-F238E27FC236}">
                <a16:creationId xmlns:a16="http://schemas.microsoft.com/office/drawing/2014/main" id="{E5CD0090-35A1-FCD8-F94E-F0C7C0B15214}"/>
              </a:ext>
            </a:extLst>
          </p:cNvPr>
          <p:cNvSpPr txBox="1"/>
          <p:nvPr/>
        </p:nvSpPr>
        <p:spPr>
          <a:xfrm>
            <a:off x="104770" y="78549"/>
            <a:ext cx="431483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2738" indent="-300038"/>
            <a:r>
              <a:rPr lang="en-US" sz="2400" b="1" dirty="0">
                <a:latin typeface="Impact" panose="020B0806030902050204" pitchFamily="34" charset="0"/>
                <a:cs typeface="Calibri" panose="020F0502020204030204" pitchFamily="34" charset="0"/>
              </a:rPr>
              <a:t>4. IN FACE OF A POSSIBLE CRISIS PUT INTO PRACTICE THE </a:t>
            </a:r>
            <a:r>
              <a:rPr lang="en-US" sz="2400" b="1" dirty="0">
                <a:solidFill>
                  <a:srgbClr val="2C9E52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SELF-PROTECTION FAMILY PLAN </a:t>
            </a:r>
          </a:p>
          <a:p>
            <a:pPr marL="312738" indent="-300038"/>
            <a:endParaRPr lang="en-US" sz="2400" b="1" dirty="0">
              <a:latin typeface="Impact" panose="020B0806030902050204" pitchFamily="34" charset="0"/>
              <a:cs typeface="Calibri" panose="020F0502020204030204" pitchFamily="34" charset="0"/>
            </a:endParaRPr>
          </a:p>
          <a:p>
            <a:pPr marL="312738" indent="-300038"/>
            <a:r>
              <a:rPr lang="en-US" sz="2400" b="1" dirty="0">
                <a:latin typeface="Impact" panose="020B0806030902050204" pitchFamily="34" charset="0"/>
                <a:cs typeface="Calibri" panose="020F0502020204030204" pitchFamily="34" charset="0"/>
              </a:rPr>
              <a:t>4. EN CASO DE UNA POSIBLE CRISIS PONER EN PRÁCTICA EL </a:t>
            </a:r>
            <a:r>
              <a:rPr lang="en-US" sz="2400" b="1" dirty="0">
                <a:solidFill>
                  <a:srgbClr val="2C9E52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PLAN FAMILIAR DE AUTOPROTECCIÓN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44E373-9633-F522-AD8F-A0E8C1F8815A}"/>
              </a:ext>
            </a:extLst>
          </p:cNvPr>
          <p:cNvSpPr/>
          <p:nvPr/>
        </p:nvSpPr>
        <p:spPr>
          <a:xfrm>
            <a:off x="4635886" y="1707761"/>
            <a:ext cx="7533411" cy="395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CFAE6BED-FD96-F485-1061-17558570FF05}"/>
              </a:ext>
            </a:extLst>
          </p:cNvPr>
          <p:cNvSpPr/>
          <p:nvPr/>
        </p:nvSpPr>
        <p:spPr>
          <a:xfrm>
            <a:off x="5514071" y="2255996"/>
            <a:ext cx="5777045" cy="776968"/>
          </a:xfrm>
          <a:prstGeom prst="roundRect">
            <a:avLst/>
          </a:prstGeom>
          <a:solidFill>
            <a:srgbClr val="2C9E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DF715CF-AD0F-5BE7-6942-A5B36896DD5E}"/>
              </a:ext>
            </a:extLst>
          </p:cNvPr>
          <p:cNvSpPr txBox="1"/>
          <p:nvPr/>
        </p:nvSpPr>
        <p:spPr>
          <a:xfrm>
            <a:off x="5591175" y="2334927"/>
            <a:ext cx="65554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SELF-PROTECTION FAMILY PLAN </a:t>
            </a:r>
            <a:endParaRPr lang="es-ES_tradnl" sz="3200" dirty="0">
              <a:solidFill>
                <a:schemeClr val="bg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33454C7-A33A-E87A-44BA-B0DB43A7CE8E}"/>
              </a:ext>
            </a:extLst>
          </p:cNvPr>
          <p:cNvSpPr txBox="1"/>
          <p:nvPr/>
        </p:nvSpPr>
        <p:spPr>
          <a:xfrm>
            <a:off x="792753" y="3429000"/>
            <a:ext cx="317917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dirty="0">
                <a:latin typeface="Impact" panose="020B0806030902050204" pitchFamily="34" charset="0"/>
              </a:rPr>
              <a:t>What is?</a:t>
            </a:r>
          </a:p>
          <a:p>
            <a:endParaRPr lang="en-GB" dirty="0">
              <a:latin typeface="Impact" panose="020B0806030902050204" pitchFamily="34" charset="0"/>
            </a:endParaRPr>
          </a:p>
          <a:p>
            <a:r>
              <a:rPr lang="es-ES_tradnl" sz="4800" dirty="0">
                <a:latin typeface="Impact" panose="020B0806030902050204" pitchFamily="34" charset="0"/>
              </a:rPr>
              <a:t>¿Qué es?</a:t>
            </a:r>
          </a:p>
          <a:p>
            <a:endParaRPr lang="en-GB" sz="1800" dirty="0">
              <a:latin typeface="Impact" panose="020B0806030902050204" pitchFamily="34" charset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CE84D3B-9323-C2AC-A86A-57D34262D4BC}"/>
              </a:ext>
            </a:extLst>
          </p:cNvPr>
          <p:cNvGrpSpPr/>
          <p:nvPr/>
        </p:nvGrpSpPr>
        <p:grpSpPr>
          <a:xfrm>
            <a:off x="4419601" y="3274180"/>
            <a:ext cx="7628457" cy="2809155"/>
            <a:chOff x="4419601" y="3274180"/>
            <a:chExt cx="7628457" cy="280915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2BC1AD0-7C74-D07F-46FA-434430B64872}"/>
                </a:ext>
              </a:extLst>
            </p:cNvPr>
            <p:cNvSpPr txBox="1"/>
            <p:nvPr/>
          </p:nvSpPr>
          <p:spPr>
            <a:xfrm>
              <a:off x="8288086" y="3282568"/>
              <a:ext cx="3759972" cy="2800767"/>
            </a:xfrm>
            <a:prstGeom prst="rect">
              <a:avLst/>
            </a:prstGeom>
            <a:solidFill>
              <a:srgbClr val="ED2C94"/>
            </a:solidFill>
          </p:spPr>
          <p:txBody>
            <a:bodyPr wrap="square">
              <a:spAutoFit/>
            </a:bodyPr>
            <a:lstStyle/>
            <a:p>
              <a:r>
                <a:rPr lang="es-ES_tradnl" sz="2200" dirty="0">
                  <a:solidFill>
                    <a:schemeClr val="bg1"/>
                  </a:solidFill>
                </a:rPr>
                <a:t>Es la </a:t>
              </a:r>
              <a:r>
                <a:rPr lang="es-ES_tradnl" sz="2200" dirty="0" err="1">
                  <a:solidFill>
                    <a:schemeClr val="bg1"/>
                  </a:solidFill>
                </a:rPr>
                <a:t>organización</a:t>
              </a:r>
              <a:r>
                <a:rPr lang="es-ES_tradnl" sz="2200" dirty="0">
                  <a:solidFill>
                    <a:schemeClr val="bg1"/>
                  </a:solidFill>
                </a:rPr>
                <a:t> de acciones y actividades que los miembros de una familia planean y realizan previendo una emergencia donde cada miembro de la familia debe saber claramente </a:t>
              </a:r>
              <a:r>
                <a:rPr lang="es-ES_tradnl" sz="2200" dirty="0" err="1">
                  <a:solidFill>
                    <a:schemeClr val="bg1"/>
                  </a:solidFill>
                </a:rPr>
                <a:t>cuál</a:t>
              </a:r>
              <a:r>
                <a:rPr lang="es-ES_tradnl" sz="2200" dirty="0">
                  <a:solidFill>
                    <a:schemeClr val="bg1"/>
                  </a:solidFill>
                </a:rPr>
                <a:t> es su rol. 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5DE7F88-C007-7880-524E-2B2779C257BE}"/>
                </a:ext>
              </a:extLst>
            </p:cNvPr>
            <p:cNvSpPr txBox="1"/>
            <p:nvPr/>
          </p:nvSpPr>
          <p:spPr>
            <a:xfrm>
              <a:off x="4419601" y="3274180"/>
              <a:ext cx="3759972" cy="2800767"/>
            </a:xfrm>
            <a:prstGeom prst="rect">
              <a:avLst/>
            </a:prstGeom>
            <a:solidFill>
              <a:srgbClr val="ED2C94"/>
            </a:solidFill>
          </p:spPr>
          <p:txBody>
            <a:bodyPr wrap="square">
              <a:spAutoFit/>
            </a:bodyPr>
            <a:lstStyle/>
            <a:p>
              <a:r>
                <a:rPr lang="en-US" sz="2200" dirty="0">
                  <a:solidFill>
                    <a:schemeClr val="bg1"/>
                  </a:solidFill>
                </a:rPr>
                <a:t>It is the organization of actions and activities that the members of a family plan and carry out in anticipation of an emergency where each member of the family must clearly know what their role is.</a:t>
              </a:r>
            </a:p>
          </p:txBody>
        </p:sp>
      </p:grpSp>
      <p:pic>
        <p:nvPicPr>
          <p:cNvPr id="78" name="Picture 77" descr="A pink and green sign with white text&#10;&#10;Description automatically generated">
            <a:extLst>
              <a:ext uri="{FF2B5EF4-FFF2-40B4-BE49-F238E27FC236}">
                <a16:creationId xmlns:a16="http://schemas.microsoft.com/office/drawing/2014/main" id="{CFCFA578-5C47-A1A8-BE89-E69FEC1D7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897" y="0"/>
            <a:ext cx="7772400" cy="1986765"/>
          </a:xfrm>
          <a:prstGeom prst="rect">
            <a:avLst/>
          </a:prstGeom>
        </p:spPr>
      </p:pic>
      <p:sp>
        <p:nvSpPr>
          <p:cNvPr id="47" name="Freeform 46">
            <a:extLst>
              <a:ext uri="{FF2B5EF4-FFF2-40B4-BE49-F238E27FC236}">
                <a16:creationId xmlns:a16="http://schemas.microsoft.com/office/drawing/2014/main" id="{5C758F23-46FD-CC94-8205-2856A9744E11}"/>
              </a:ext>
            </a:extLst>
          </p:cNvPr>
          <p:cNvSpPr/>
          <p:nvPr/>
        </p:nvSpPr>
        <p:spPr>
          <a:xfrm>
            <a:off x="7444623" y="1446524"/>
            <a:ext cx="1799389" cy="480448"/>
          </a:xfrm>
          <a:custGeom>
            <a:avLst/>
            <a:gdLst>
              <a:gd name="connsiteX0" fmla="*/ 5166 w 1699648"/>
              <a:gd name="connsiteY0" fmla="*/ 30997 h 480448"/>
              <a:gd name="connsiteX1" fmla="*/ 707756 w 1699648"/>
              <a:gd name="connsiteY1" fmla="*/ 0 h 480448"/>
              <a:gd name="connsiteX2" fmla="*/ 1064217 w 1699648"/>
              <a:gd name="connsiteY2" fmla="*/ 5166 h 480448"/>
              <a:gd name="connsiteX3" fmla="*/ 1348353 w 1699648"/>
              <a:gd name="connsiteY3" fmla="*/ 5166 h 480448"/>
              <a:gd name="connsiteX4" fmla="*/ 1699648 w 1699648"/>
              <a:gd name="connsiteY4" fmla="*/ 25831 h 480448"/>
              <a:gd name="connsiteX5" fmla="*/ 1689315 w 1699648"/>
              <a:gd name="connsiteY5" fmla="*/ 459783 h 480448"/>
              <a:gd name="connsiteX6" fmla="*/ 0 w 1699648"/>
              <a:gd name="connsiteY6" fmla="*/ 480448 h 480448"/>
              <a:gd name="connsiteX7" fmla="*/ 5166 w 1699648"/>
              <a:gd name="connsiteY7" fmla="*/ 30997 h 480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9648" h="480448">
                <a:moveTo>
                  <a:pt x="5166" y="30997"/>
                </a:moveTo>
                <a:lnTo>
                  <a:pt x="707756" y="0"/>
                </a:lnTo>
                <a:lnTo>
                  <a:pt x="1064217" y="5166"/>
                </a:lnTo>
                <a:lnTo>
                  <a:pt x="1348353" y="5166"/>
                </a:lnTo>
                <a:lnTo>
                  <a:pt x="1699648" y="25831"/>
                </a:lnTo>
                <a:lnTo>
                  <a:pt x="1689315" y="459783"/>
                </a:lnTo>
                <a:lnTo>
                  <a:pt x="0" y="480448"/>
                </a:lnTo>
                <a:lnTo>
                  <a:pt x="5166" y="309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3" name="Pentagon 42">
            <a:extLst>
              <a:ext uri="{FF2B5EF4-FFF2-40B4-BE49-F238E27FC236}">
                <a16:creationId xmlns:a16="http://schemas.microsoft.com/office/drawing/2014/main" id="{4E80BCB6-3E59-35C7-92B5-76FF10ACA43F}"/>
              </a:ext>
            </a:extLst>
          </p:cNvPr>
          <p:cNvSpPr/>
          <p:nvPr/>
        </p:nvSpPr>
        <p:spPr>
          <a:xfrm rot="5400000">
            <a:off x="7896339" y="1544050"/>
            <a:ext cx="667265" cy="472215"/>
          </a:xfrm>
          <a:prstGeom prst="homePlate">
            <a:avLst/>
          </a:prstGeom>
          <a:solidFill>
            <a:srgbClr val="ED2C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2899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4684968-2F71-F1FB-F360-E9121A81B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86BE495-8F38-7F9B-6F93-D247EB518191}"/>
              </a:ext>
            </a:extLst>
          </p:cNvPr>
          <p:cNvSpPr/>
          <p:nvPr/>
        </p:nvSpPr>
        <p:spPr>
          <a:xfrm>
            <a:off x="160259" y="142509"/>
            <a:ext cx="5777045" cy="776968"/>
          </a:xfrm>
          <a:prstGeom prst="roundRect">
            <a:avLst/>
          </a:prstGeom>
          <a:solidFill>
            <a:srgbClr val="2C9E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8ED757-5C65-4993-613D-5A722010E89C}"/>
              </a:ext>
            </a:extLst>
          </p:cNvPr>
          <p:cNvSpPr txBox="1"/>
          <p:nvPr/>
        </p:nvSpPr>
        <p:spPr>
          <a:xfrm>
            <a:off x="237364" y="221440"/>
            <a:ext cx="55959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SELF-PROTECTION FAMILY PLAN </a:t>
            </a:r>
            <a:endParaRPr lang="es-ES_tradnl" sz="32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8177FB-081B-2E44-3A8E-56E22EE6FBF3}"/>
              </a:ext>
            </a:extLst>
          </p:cNvPr>
          <p:cNvSpPr txBox="1"/>
          <p:nvPr/>
        </p:nvSpPr>
        <p:spPr>
          <a:xfrm>
            <a:off x="160259" y="1066395"/>
            <a:ext cx="118698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effectLst/>
              </a:rPr>
              <a:t>STEP 1: Hazard knowledge</a:t>
            </a:r>
          </a:p>
          <a:p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effectLst/>
              </a:rPr>
              <a:t>What types of emergency situations have occurred in the community during the last five years?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effectLst/>
              </a:rPr>
              <a:t>How many of these situations result in an emergency or disaster declaration?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effectLst/>
              </a:rPr>
              <a:t>What are the potential hazards that your community has the highest probability of facing now and in the future?  </a:t>
            </a:r>
          </a:p>
        </p:txBody>
      </p:sp>
      <p:pic>
        <p:nvPicPr>
          <p:cNvPr id="5" name="Picture 4" descr="A tornado over a city&#10;&#10;Description automatically generated">
            <a:extLst>
              <a:ext uri="{FF2B5EF4-FFF2-40B4-BE49-F238E27FC236}">
                <a16:creationId xmlns:a16="http://schemas.microsoft.com/office/drawing/2014/main" id="{92371777-4186-4E74-CE8A-B3965C351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955" y="3617507"/>
            <a:ext cx="5777045" cy="243969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7C851A4-CC40-9EEF-732C-ED1627D95EC5}"/>
              </a:ext>
            </a:extLst>
          </p:cNvPr>
          <p:cNvSpPr txBox="1"/>
          <p:nvPr/>
        </p:nvSpPr>
        <p:spPr>
          <a:xfrm>
            <a:off x="160259" y="3264141"/>
            <a:ext cx="6254696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200" b="1" dirty="0"/>
              <a:t>PASO 1: Conocimiento de las amenazas</a:t>
            </a:r>
          </a:p>
          <a:p>
            <a:endParaRPr lang="es-ES_tradn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000" dirty="0"/>
              <a:t>¿Qué tipos de emergencias han ocurrido en la comunidad durante los últimos cinco años?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000" dirty="0"/>
              <a:t>De éstas ¿cuántas resultaron en una declaración de emergencia o desastre?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000" dirty="0"/>
              <a:t>¿Cuáles son los peligros potenciales que nuestra comunidad tiene la mayor probabilidad de enfrentar ahora y en el futuro?</a:t>
            </a:r>
          </a:p>
        </p:txBody>
      </p:sp>
    </p:spTree>
    <p:extLst>
      <p:ext uri="{BB962C8B-B14F-4D97-AF65-F5344CB8AC3E}">
        <p14:creationId xmlns:p14="http://schemas.microsoft.com/office/powerpoint/2010/main" val="131171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4684968-2F71-F1FB-F360-E9121A81B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86BE495-8F38-7F9B-6F93-D247EB518191}"/>
              </a:ext>
            </a:extLst>
          </p:cNvPr>
          <p:cNvSpPr/>
          <p:nvPr/>
        </p:nvSpPr>
        <p:spPr>
          <a:xfrm>
            <a:off x="160259" y="142509"/>
            <a:ext cx="5777045" cy="776968"/>
          </a:xfrm>
          <a:prstGeom prst="roundRect">
            <a:avLst/>
          </a:prstGeom>
          <a:solidFill>
            <a:srgbClr val="2C9E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8ED757-5C65-4993-613D-5A722010E89C}"/>
              </a:ext>
            </a:extLst>
          </p:cNvPr>
          <p:cNvSpPr txBox="1"/>
          <p:nvPr/>
        </p:nvSpPr>
        <p:spPr>
          <a:xfrm>
            <a:off x="237364" y="221440"/>
            <a:ext cx="55959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SELF-PROTECTION FAMILY PLAN </a:t>
            </a:r>
            <a:endParaRPr lang="es-ES_tradnl" sz="32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8177FB-081B-2E44-3A8E-56E22EE6FBF3}"/>
              </a:ext>
            </a:extLst>
          </p:cNvPr>
          <p:cNvSpPr txBox="1"/>
          <p:nvPr/>
        </p:nvSpPr>
        <p:spPr>
          <a:xfrm>
            <a:off x="160259" y="1465819"/>
            <a:ext cx="34116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effectLst/>
              </a:rPr>
              <a:t>STEP 2: Vulnerability at home and community</a:t>
            </a:r>
          </a:p>
          <a:p>
            <a:endParaRPr lang="en-GB" sz="2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C851A4-CC40-9EEF-732C-ED1627D95EC5}"/>
              </a:ext>
            </a:extLst>
          </p:cNvPr>
          <p:cNvSpPr txBox="1"/>
          <p:nvPr/>
        </p:nvSpPr>
        <p:spPr>
          <a:xfrm>
            <a:off x="160259" y="3264141"/>
            <a:ext cx="2954416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200" b="1" dirty="0"/>
              <a:t>PASO 2: Vulnerabilidad de mi casa y mi comunidad </a:t>
            </a:r>
          </a:p>
          <a:p>
            <a:endParaRPr lang="es-ES_tradnl" sz="2000" dirty="0"/>
          </a:p>
        </p:txBody>
      </p:sp>
      <p:pic>
        <p:nvPicPr>
          <p:cNvPr id="2" name="Picture 1" descr="A cartoon of a village&#10;&#10;Description automatically generated">
            <a:extLst>
              <a:ext uri="{FF2B5EF4-FFF2-40B4-BE49-F238E27FC236}">
                <a16:creationId xmlns:a16="http://schemas.microsoft.com/office/drawing/2014/main" id="{CD571CB8-9F0E-B187-A0B9-1505EC992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75" y="1113638"/>
            <a:ext cx="8086091" cy="4830305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9632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4684968-2F71-F1FB-F360-E9121A81B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86BE495-8F38-7F9B-6F93-D247EB518191}"/>
              </a:ext>
            </a:extLst>
          </p:cNvPr>
          <p:cNvSpPr/>
          <p:nvPr/>
        </p:nvSpPr>
        <p:spPr>
          <a:xfrm>
            <a:off x="160259" y="142509"/>
            <a:ext cx="5777045" cy="776968"/>
          </a:xfrm>
          <a:prstGeom prst="roundRect">
            <a:avLst/>
          </a:prstGeom>
          <a:solidFill>
            <a:srgbClr val="2C9E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8ED757-5C65-4993-613D-5A722010E89C}"/>
              </a:ext>
            </a:extLst>
          </p:cNvPr>
          <p:cNvSpPr txBox="1"/>
          <p:nvPr/>
        </p:nvSpPr>
        <p:spPr>
          <a:xfrm>
            <a:off x="237364" y="221440"/>
            <a:ext cx="55959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SELF-PROTECTION FAMILY PLAN </a:t>
            </a:r>
            <a:endParaRPr lang="es-ES_tradnl" sz="32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4DC0F7-AE24-57C1-E0F6-36E11098B0CE}"/>
              </a:ext>
            </a:extLst>
          </p:cNvPr>
          <p:cNvSpPr txBox="1"/>
          <p:nvPr/>
        </p:nvSpPr>
        <p:spPr>
          <a:xfrm>
            <a:off x="160259" y="998408"/>
            <a:ext cx="12031741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1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Plan to communicate.</a:t>
            </a:r>
            <a:endParaRPr lang="en-GB" b="0" i="0" dirty="0">
              <a:solidFill>
                <a:srgbClr val="212529"/>
              </a:solidFill>
              <a:effectLst/>
              <a:highlight>
                <a:srgbClr val="FAFAFA"/>
              </a:highlight>
              <a:latin typeface="Source Sans Pro" panose="020B0503030403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Plan how to communicate with family or friends when disaster strikes.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Discuss the benefits of calling, texting, emailing, or using social media. Texting tends to work more reliably than calling, especially when systems are in high demand.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Determine how your family will receive emergency updates and alerts.</a:t>
            </a:r>
          </a:p>
          <a:p>
            <a:pPr algn="l"/>
            <a:r>
              <a:rPr lang="en-GB" b="1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Choose a meeting place.</a:t>
            </a:r>
            <a:endParaRPr lang="en-GB" b="0" i="0" dirty="0">
              <a:solidFill>
                <a:srgbClr val="212529"/>
              </a:solidFill>
              <a:effectLst/>
              <a:highlight>
                <a:srgbClr val="FAFAFA"/>
              </a:highlight>
              <a:latin typeface="Source Sans Pro" panose="020B0503030403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Pick two places to meet your family or household members.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Meet outside your home in case of a sudden emergency or at a friend's or </a:t>
            </a:r>
            <a:r>
              <a:rPr lang="en-GB" b="0" i="0" dirty="0" err="1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neighbor's</a:t>
            </a:r>
            <a:r>
              <a:rPr lang="en-GB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 house in case you can't return home.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Ensure that these places are reachable for those with access and functional needs and that your pets are welcome.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Share the address and phone number for each of your meet-up locations.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Add the information to your phone’s contacts and list them in your plan.</a:t>
            </a:r>
          </a:p>
          <a:p>
            <a:pPr algn="l"/>
            <a:r>
              <a:rPr lang="en-GB" b="1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Plan to evacuate.</a:t>
            </a:r>
            <a:endParaRPr lang="en-GB" b="0" i="0" dirty="0">
              <a:solidFill>
                <a:srgbClr val="212529"/>
              </a:solidFill>
              <a:effectLst/>
              <a:highlight>
                <a:srgbClr val="FAFAFA"/>
              </a:highlight>
              <a:latin typeface="Source Sans Pro" panose="020B0503030403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If an evacuation is necessary, determine where you will evacuate and how you will get there.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If you plan to shelter-in-place, identify the safest location in your home to shelter during a disaster.</a:t>
            </a:r>
          </a:p>
          <a:p>
            <a:pPr algn="l"/>
            <a:r>
              <a:rPr lang="en-GB" b="1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Identify emergency contact(s).</a:t>
            </a:r>
            <a:endParaRPr lang="en-GB" b="0" i="0" dirty="0">
              <a:solidFill>
                <a:srgbClr val="212529"/>
              </a:solidFill>
              <a:effectLst/>
              <a:highlight>
                <a:srgbClr val="FAFAFA"/>
              </a:highlight>
              <a:latin typeface="Source Sans Pro" panose="020B0503030403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Ask an out-of-town family member or friend to be your emergency contact.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Ensure everyone in your household knows the contact’s name, location, phone number, email, and any social media contact options.</a:t>
            </a:r>
          </a:p>
        </p:txBody>
      </p:sp>
    </p:spTree>
    <p:extLst>
      <p:ext uri="{BB962C8B-B14F-4D97-AF65-F5344CB8AC3E}">
        <p14:creationId xmlns:p14="http://schemas.microsoft.com/office/powerpoint/2010/main" val="410344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sitting in chairs watching a television&#10;&#10;Description automatically generated">
            <a:extLst>
              <a:ext uri="{FF2B5EF4-FFF2-40B4-BE49-F238E27FC236}">
                <a16:creationId xmlns:a16="http://schemas.microsoft.com/office/drawing/2014/main" id="{9C91E569-38DE-508A-BF4D-CB5A0172C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6" y="642937"/>
            <a:ext cx="4242611" cy="220027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4684968-2F71-F1FB-F360-E9121A81B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  <p:pic>
        <p:nvPicPr>
          <p:cNvPr id="4" name="Picture 3" descr="A white sheet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A4937E0E-77CC-0FF8-47E0-53925C54DB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0513" y="221440"/>
            <a:ext cx="8229600" cy="599362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F84DAC-E5DE-2269-593A-7DFEA2704C26}"/>
              </a:ext>
            </a:extLst>
          </p:cNvPr>
          <p:cNvSpPr/>
          <p:nvPr/>
        </p:nvSpPr>
        <p:spPr>
          <a:xfrm>
            <a:off x="4100513" y="0"/>
            <a:ext cx="82296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E094BFA-F018-C230-3053-F8E03DD78AE4}"/>
              </a:ext>
            </a:extLst>
          </p:cNvPr>
          <p:cNvSpPr/>
          <p:nvPr/>
        </p:nvSpPr>
        <p:spPr>
          <a:xfrm>
            <a:off x="160259" y="142509"/>
            <a:ext cx="5777045" cy="776968"/>
          </a:xfrm>
          <a:prstGeom prst="roundRect">
            <a:avLst/>
          </a:prstGeom>
          <a:solidFill>
            <a:srgbClr val="2C9E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741734-3411-927C-123D-343BD2CC0506}"/>
              </a:ext>
            </a:extLst>
          </p:cNvPr>
          <p:cNvSpPr txBox="1"/>
          <p:nvPr/>
        </p:nvSpPr>
        <p:spPr>
          <a:xfrm>
            <a:off x="237364" y="221440"/>
            <a:ext cx="55959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SELF-PROTECTION FAMILY PLAN </a:t>
            </a:r>
            <a:endParaRPr lang="es-ES_tradnl" sz="3200" dirty="0">
              <a:solidFill>
                <a:schemeClr val="bg1"/>
              </a:solidFill>
            </a:endParaRPr>
          </a:p>
        </p:txBody>
      </p:sp>
      <p:pic>
        <p:nvPicPr>
          <p:cNvPr id="12" name="Picture 11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77B77B31-31FC-4E7F-F8CB-BD766BBF6A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562" y="3680464"/>
            <a:ext cx="3648836" cy="152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6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ecklist with text and symbols&#10;&#10;Description automatically generated with medium confidence">
            <a:extLst>
              <a:ext uri="{FF2B5EF4-FFF2-40B4-BE49-F238E27FC236}">
                <a16:creationId xmlns:a16="http://schemas.microsoft.com/office/drawing/2014/main" id="{3D17C199-C60D-45D6-CFB7-8B57C638A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155" y="0"/>
            <a:ext cx="8933949" cy="6112701"/>
          </a:xfrm>
          <a:prstGeom prst="rect">
            <a:avLst/>
          </a:prstGeom>
        </p:spPr>
      </p:pic>
      <p:pic>
        <p:nvPicPr>
          <p:cNvPr id="5" name="Picture 4" descr="A close-up of a backpack and water bottles&#10;&#10;Description automatically generated">
            <a:extLst>
              <a:ext uri="{FF2B5EF4-FFF2-40B4-BE49-F238E27FC236}">
                <a16:creationId xmlns:a16="http://schemas.microsoft.com/office/drawing/2014/main" id="{7E48E74E-D657-3BFF-E299-3FB10BE68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363360" cy="611270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3CAFE61-5321-5F72-B705-AE51364A9763}"/>
              </a:ext>
            </a:extLst>
          </p:cNvPr>
          <p:cNvGrpSpPr/>
          <p:nvPr/>
        </p:nvGrpSpPr>
        <p:grpSpPr>
          <a:xfrm>
            <a:off x="0" y="-7832"/>
            <a:ext cx="12242104" cy="6137179"/>
            <a:chOff x="-1314451" y="-222154"/>
            <a:chExt cx="12242104" cy="6137179"/>
          </a:xfrm>
        </p:grpSpPr>
        <p:pic>
          <p:nvPicPr>
            <p:cNvPr id="2" name="Picture 1" descr="A backpack with items on it&#10;&#10;Description automatically generated">
              <a:extLst>
                <a:ext uri="{FF2B5EF4-FFF2-40B4-BE49-F238E27FC236}">
                  <a16:creationId xmlns:a16="http://schemas.microsoft.com/office/drawing/2014/main" id="{38AE6DD0-D401-B049-1722-05174AB0E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222153"/>
              <a:ext cx="9286875" cy="613717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F07DCFE-44CC-0421-B1CB-805608FA62B4}"/>
                </a:ext>
              </a:extLst>
            </p:cNvPr>
            <p:cNvSpPr/>
            <p:nvPr/>
          </p:nvSpPr>
          <p:spPr>
            <a:xfrm>
              <a:off x="9286875" y="-222154"/>
              <a:ext cx="1640778" cy="61371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2FD0502-4199-D963-C668-36B10753D856}"/>
                </a:ext>
              </a:extLst>
            </p:cNvPr>
            <p:cNvSpPr/>
            <p:nvPr/>
          </p:nvSpPr>
          <p:spPr>
            <a:xfrm>
              <a:off x="-1314451" y="-222154"/>
              <a:ext cx="1314451" cy="61371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347480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2">
            <a:extLst>
              <a:ext uri="{FF2B5EF4-FFF2-40B4-BE49-F238E27FC236}">
                <a16:creationId xmlns:a16="http://schemas.microsoft.com/office/drawing/2014/main" id="{A0BA64DD-DB14-0A1B-20FC-314322CC8454}"/>
              </a:ext>
            </a:extLst>
          </p:cNvPr>
          <p:cNvSpPr txBox="1"/>
          <p:nvPr/>
        </p:nvSpPr>
        <p:spPr>
          <a:xfrm>
            <a:off x="137787" y="52485"/>
            <a:ext cx="11887398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5. IN CASE OF SELF-EVACUATION, FOLLOW EVACUATION ROUTES TO SHELTERS</a:t>
            </a:r>
          </a:p>
          <a:p>
            <a:pPr algn="just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EN CASO DE UNA AUTO-EVACUACIÓN ACUDIR POR LAS RUTAS DE EVACUACIÓN A LOS REFUGIOS INDICADOS</a:t>
            </a:r>
            <a:endParaRPr lang="es-C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684968-2F71-F1FB-F360-E9121A81B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  <p:pic>
        <p:nvPicPr>
          <p:cNvPr id="4" name="Picture 3" descr="A person holding a sign&#10;&#10;Description automatically generated">
            <a:extLst>
              <a:ext uri="{FF2B5EF4-FFF2-40B4-BE49-F238E27FC236}">
                <a16:creationId xmlns:a16="http://schemas.microsoft.com/office/drawing/2014/main" id="{A37FFAC1-B883-777D-C198-DE1A4085B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96473"/>
            <a:ext cx="4818795" cy="4434352"/>
          </a:xfrm>
          <a:prstGeom prst="rect">
            <a:avLst/>
          </a:prstGeom>
        </p:spPr>
      </p:pic>
      <p:pic>
        <p:nvPicPr>
          <p:cNvPr id="5" name="Picture 4" descr="A person and person carrying a baby&#10;&#10;Description automatically generated">
            <a:extLst>
              <a:ext uri="{FF2B5EF4-FFF2-40B4-BE49-F238E27FC236}">
                <a16:creationId xmlns:a16="http://schemas.microsoft.com/office/drawing/2014/main" id="{0980F08B-F457-8D1F-9F2A-1E4666AC8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090" y="1486563"/>
            <a:ext cx="4774962" cy="4444262"/>
          </a:xfrm>
          <a:prstGeom prst="rect">
            <a:avLst/>
          </a:prstGeom>
        </p:spPr>
      </p:pic>
      <p:pic>
        <p:nvPicPr>
          <p:cNvPr id="6" name="Picture 5" descr="A person wearing a face mask and running with a child in front of a building&#10;&#10;Description automatically generated">
            <a:extLst>
              <a:ext uri="{FF2B5EF4-FFF2-40B4-BE49-F238E27FC236}">
                <a16:creationId xmlns:a16="http://schemas.microsoft.com/office/drawing/2014/main" id="{93CAA84E-3FA8-C240-7CB2-18A2232752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8612" y="1496473"/>
            <a:ext cx="4754440" cy="4423992"/>
          </a:xfrm>
          <a:prstGeom prst="rect">
            <a:avLst/>
          </a:prstGeom>
        </p:spPr>
      </p:pic>
      <p:pic>
        <p:nvPicPr>
          <p:cNvPr id="7" name="Picture 6" descr="A sign in the grass&#10;&#10;Description automatically generated">
            <a:extLst>
              <a:ext uri="{FF2B5EF4-FFF2-40B4-BE49-F238E27FC236}">
                <a16:creationId xmlns:a16="http://schemas.microsoft.com/office/drawing/2014/main" id="{82E9D3E0-5D22-DB1C-1404-C4BF713FAB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3051" y="1508491"/>
            <a:ext cx="4935741" cy="442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9CC0B8-94F2-35C8-EB1F-B85C6A8C87AA}"/>
              </a:ext>
            </a:extLst>
          </p:cNvPr>
          <p:cNvSpPr txBox="1"/>
          <p:nvPr/>
        </p:nvSpPr>
        <p:spPr>
          <a:xfrm>
            <a:off x="237363" y="1149340"/>
            <a:ext cx="11806999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 b="1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Understanding evacuation or auto-evacuation - Know Your Zone</a:t>
            </a:r>
          </a:p>
          <a:p>
            <a:endParaRPr lang="en-GB" sz="2200" b="0" i="0" dirty="0">
              <a:solidFill>
                <a:srgbClr val="212529"/>
              </a:solidFill>
              <a:effectLst/>
              <a:highlight>
                <a:srgbClr val="FAFAFA"/>
              </a:highlight>
              <a:latin typeface="Source Sans Pro" panose="020B0503030403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Before hurricane season begins June 1 every year, prepare for storms by finding your evacuation zone, deciding where to shelter, building your disaster supply kit, and strengthening your home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Prepare to leave if your home is not built to withstand a determined hurricane magnitude.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Prepare to leave if you live in a storm surge evacuation zone.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Find your evacuation zone and determine your route before a storm comes.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Evacuate promptly according to your evacuation zone and follow the evacuation route(s).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Evacuate immediately as you may not be able to evacuate if you delay too long.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Identify a safe location to shelter after evacuation before a hurricane threatens.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A01440A-C684-8FCC-D98F-50B0B64D7ABC}"/>
              </a:ext>
            </a:extLst>
          </p:cNvPr>
          <p:cNvSpPr/>
          <p:nvPr/>
        </p:nvSpPr>
        <p:spPr>
          <a:xfrm>
            <a:off x="160259" y="142509"/>
            <a:ext cx="5777045" cy="776968"/>
          </a:xfrm>
          <a:prstGeom prst="roundRect">
            <a:avLst/>
          </a:prstGeom>
          <a:solidFill>
            <a:srgbClr val="2C9E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25BC99-D6BC-8E9F-48CE-E14C53379E75}"/>
              </a:ext>
            </a:extLst>
          </p:cNvPr>
          <p:cNvSpPr txBox="1"/>
          <p:nvPr/>
        </p:nvSpPr>
        <p:spPr>
          <a:xfrm>
            <a:off x="237364" y="221440"/>
            <a:ext cx="55959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SELF-PROTECTION FAMILY PLAN </a:t>
            </a:r>
            <a:endParaRPr lang="es-ES_tradnl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354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9CC0B8-94F2-35C8-EB1F-B85C6A8C87AA}"/>
              </a:ext>
            </a:extLst>
          </p:cNvPr>
          <p:cNvSpPr txBox="1"/>
          <p:nvPr/>
        </p:nvSpPr>
        <p:spPr>
          <a:xfrm>
            <a:off x="237363" y="1163628"/>
            <a:ext cx="11735561" cy="4847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_tradnl" sz="2200" b="1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Comprendiendo la evacuación o </a:t>
            </a:r>
            <a:r>
              <a:rPr lang="es-ES_tradnl" sz="2200" b="1" i="0" dirty="0" err="1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autoevacuación</a:t>
            </a:r>
            <a:r>
              <a:rPr lang="es-ES_tradnl" sz="2200" b="1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 - Conozca su zona</a:t>
            </a:r>
          </a:p>
          <a:p>
            <a:pPr>
              <a:spcAft>
                <a:spcPts val="600"/>
              </a:spcAft>
            </a:pPr>
            <a:endParaRPr lang="es-ES_tradnl" sz="1000" b="0" i="0" dirty="0">
              <a:solidFill>
                <a:srgbClr val="212529"/>
              </a:solidFill>
              <a:effectLst/>
              <a:highlight>
                <a:srgbClr val="FAFAFA"/>
              </a:highlight>
              <a:latin typeface="Source Sans Pro" panose="020B0503030403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Antes de que comience la temporada de huracanes el 1 de junio de cada año, prepárate conociendo </a:t>
            </a:r>
            <a:r>
              <a:rPr lang="es-ES_tradnl" sz="2200" dirty="0">
                <a:solidFill>
                  <a:srgbClr val="212529"/>
                </a:solidFill>
                <a:highlight>
                  <a:srgbClr val="FAFAFA"/>
                </a:highlight>
                <a:latin typeface="Source Sans Pro" panose="020B0503030403020204" pitchFamily="34" charset="0"/>
              </a:rPr>
              <a:t>las rutas </a:t>
            </a:r>
            <a:r>
              <a:rPr lang="es-ES_tradnl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de evacuación y los lugares de los refugios, construyendo tu mochila de emergencia.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Prepárate para dejar </a:t>
            </a:r>
            <a:r>
              <a:rPr lang="es-ES_tradnl" sz="2200" b="0" i="0" dirty="0" err="1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tuu</a:t>
            </a:r>
            <a:r>
              <a:rPr lang="es-ES_tradnl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 casa si no está preparada para resistir un huracán de elevada magnitud  (escala 3).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Prepárate también si vives en una zona </a:t>
            </a:r>
            <a:r>
              <a:rPr lang="es-ES_tradnl" sz="2200" dirty="0">
                <a:solidFill>
                  <a:srgbClr val="212529"/>
                </a:solidFill>
                <a:highlight>
                  <a:srgbClr val="FAFAFA"/>
                </a:highlight>
                <a:latin typeface="Source Sans Pro" panose="020B0503030403020204" pitchFamily="34" charset="0"/>
              </a:rPr>
              <a:t>sujeta a </a:t>
            </a:r>
            <a:r>
              <a:rPr lang="es-ES_tradnl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marejadas.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2200" dirty="0">
                <a:solidFill>
                  <a:srgbClr val="212529"/>
                </a:solidFill>
                <a:highlight>
                  <a:srgbClr val="FAFAFA"/>
                </a:highlight>
                <a:latin typeface="Source Sans Pro" panose="020B0503030403020204" pitchFamily="34" charset="0"/>
              </a:rPr>
              <a:t>Identifica</a:t>
            </a:r>
            <a:r>
              <a:rPr lang="es-ES_tradnl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 </a:t>
            </a:r>
            <a:r>
              <a:rPr lang="es-ES_tradnl" sz="2200" dirty="0">
                <a:solidFill>
                  <a:srgbClr val="212529"/>
                </a:solidFill>
                <a:highlight>
                  <a:srgbClr val="FAFAFA"/>
                </a:highlight>
                <a:latin typeface="Source Sans Pro" panose="020B0503030403020204" pitchFamily="34" charset="0"/>
              </a:rPr>
              <a:t>t</a:t>
            </a:r>
            <a:r>
              <a:rPr lang="es-ES_tradnl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u ruta de evacuación antes de que llegue una tormenta tropical o huracán.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Evacúa rápidamente en caso de una crisis ya que es posible que lo puedas hacer si te demoras demasiado.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2200" b="0" i="0" dirty="0">
                <a:solidFill>
                  <a:srgbClr val="212529"/>
                </a:solidFill>
                <a:effectLst/>
                <a:highlight>
                  <a:srgbClr val="FAFAFA"/>
                </a:highlight>
                <a:latin typeface="Source Sans Pro" panose="020B0503030403020204" pitchFamily="34" charset="0"/>
              </a:rPr>
              <a:t>Identifica un lugar seguro o el refugio que te corresponde antes de que se manifieste la mayor intensidad de un huracán.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A01440A-C684-8FCC-D98F-50B0B64D7ABC}"/>
              </a:ext>
            </a:extLst>
          </p:cNvPr>
          <p:cNvSpPr/>
          <p:nvPr/>
        </p:nvSpPr>
        <p:spPr>
          <a:xfrm>
            <a:off x="160259" y="142509"/>
            <a:ext cx="6854904" cy="776968"/>
          </a:xfrm>
          <a:prstGeom prst="roundRect">
            <a:avLst/>
          </a:prstGeom>
          <a:solidFill>
            <a:srgbClr val="2C9E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25BC99-D6BC-8E9F-48CE-E14C53379E75}"/>
              </a:ext>
            </a:extLst>
          </p:cNvPr>
          <p:cNvSpPr txBox="1"/>
          <p:nvPr/>
        </p:nvSpPr>
        <p:spPr>
          <a:xfrm>
            <a:off x="237364" y="221440"/>
            <a:ext cx="66492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 FAMILIAR DE AUTOPROTECCIÓN</a:t>
            </a:r>
            <a:endParaRPr lang="es-ES_tradnl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69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4684968-2F71-F1FB-F360-E9121A81B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  <p:pic>
        <p:nvPicPr>
          <p:cNvPr id="8" name="Picture 7" descr="A map of the ocean&#10;&#10;Description automatically generated">
            <a:extLst>
              <a:ext uri="{FF2B5EF4-FFF2-40B4-BE49-F238E27FC236}">
                <a16:creationId xmlns:a16="http://schemas.microsoft.com/office/drawing/2014/main" id="{3457EF42-7333-197B-BDEC-DF34BDF1F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15" y="1105130"/>
            <a:ext cx="7772400" cy="4952075"/>
          </a:xfrm>
          <a:prstGeom prst="rect">
            <a:avLst/>
          </a:prstGeom>
        </p:spPr>
      </p:pic>
      <p:sp>
        <p:nvSpPr>
          <p:cNvPr id="11" name="CuadroTexto 2">
            <a:extLst>
              <a:ext uri="{FF2B5EF4-FFF2-40B4-BE49-F238E27FC236}">
                <a16:creationId xmlns:a16="http://schemas.microsoft.com/office/drawing/2014/main" id="{A0BA64DD-DB14-0A1B-20FC-314322CC8454}"/>
              </a:ext>
            </a:extLst>
          </p:cNvPr>
          <p:cNvSpPr txBox="1"/>
          <p:nvPr/>
        </p:nvSpPr>
        <p:spPr>
          <a:xfrm>
            <a:off x="137787" y="52485"/>
            <a:ext cx="11887398" cy="12772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5. IN CASE OF SELF-EVACUATION, FOLLOW EVACUATION ROUTES TO SHELTERS</a:t>
            </a:r>
          </a:p>
          <a:p>
            <a:pPr algn="just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EN CASO DE UNA AUTO-EVACUACIÓN ACUDIR POR LAS RUTAS DE EVACUACIÓN A LOS REFUGIOS INDICADOS</a:t>
            </a:r>
            <a:endParaRPr lang="es-C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 descr="A map of the ocean&#10;&#10;Description automatically generated">
            <a:extLst>
              <a:ext uri="{FF2B5EF4-FFF2-40B4-BE49-F238E27FC236}">
                <a16:creationId xmlns:a16="http://schemas.microsoft.com/office/drawing/2014/main" id="{B3099DB1-0BF5-925A-AEAC-E24842752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649" y="1329758"/>
            <a:ext cx="8495536" cy="472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5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69C33E2-6DD2-8F71-816D-C835C7ADC72B}"/>
              </a:ext>
            </a:extLst>
          </p:cNvPr>
          <p:cNvGrpSpPr/>
          <p:nvPr/>
        </p:nvGrpSpPr>
        <p:grpSpPr>
          <a:xfrm>
            <a:off x="0" y="0"/>
            <a:ext cx="12191999" cy="6050071"/>
            <a:chOff x="357187" y="691750"/>
            <a:chExt cx="11354649" cy="5358321"/>
          </a:xfrm>
        </p:grpSpPr>
        <p:pic>
          <p:nvPicPr>
            <p:cNvPr id="5" name="Picture 4" descr="A hand holding a phone&#10;&#10;Description automatically generated">
              <a:extLst>
                <a:ext uri="{FF2B5EF4-FFF2-40B4-BE49-F238E27FC236}">
                  <a16:creationId xmlns:a16="http://schemas.microsoft.com/office/drawing/2014/main" id="{5E89BB79-1DD1-DE67-C0A5-45D878E4F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7187" y="691750"/>
              <a:ext cx="11354649" cy="5358321"/>
            </a:xfrm>
            <a:prstGeom prst="rect">
              <a:avLst/>
            </a:prstGeom>
          </p:spPr>
        </p:pic>
        <p:pic>
          <p:nvPicPr>
            <p:cNvPr id="7" name="Picture 6" descr="A blue rectangular object with a white border&#10;&#10;Description automatically generated">
              <a:extLst>
                <a:ext uri="{FF2B5EF4-FFF2-40B4-BE49-F238E27FC236}">
                  <a16:creationId xmlns:a16="http://schemas.microsoft.com/office/drawing/2014/main" id="{55807B33-CC41-6C93-4A1D-A8C661580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4950" y="691750"/>
              <a:ext cx="5219700" cy="1877064"/>
            </a:xfrm>
            <a:prstGeom prst="rect">
              <a:avLst/>
            </a:prstGeom>
          </p:spPr>
        </p:pic>
        <p:pic>
          <p:nvPicPr>
            <p:cNvPr id="9" name="Picture 8" descr="A blue background with a green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EE8572E7-F65D-0A70-AE9B-8ECF16ED7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4950" y="2754938"/>
              <a:ext cx="5058588" cy="2185601"/>
            </a:xfrm>
            <a:prstGeom prst="rect">
              <a:avLst/>
            </a:prstGeom>
          </p:spPr>
        </p:pic>
        <p:pic>
          <p:nvPicPr>
            <p:cNvPr id="11" name="Picture 10" descr="A green rectangular object with a white border&#10;&#10;Description automatically generated">
              <a:extLst>
                <a:ext uri="{FF2B5EF4-FFF2-40B4-BE49-F238E27FC236}">
                  <a16:creationId xmlns:a16="http://schemas.microsoft.com/office/drawing/2014/main" id="{1041140C-298C-3084-64EB-3863CEE97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7187" y="5574682"/>
              <a:ext cx="2147888" cy="467365"/>
            </a:xfrm>
            <a:prstGeom prst="rect">
              <a:avLst/>
            </a:prstGeom>
          </p:spPr>
        </p:pic>
      </p:grpSp>
      <p:sp>
        <p:nvSpPr>
          <p:cNvPr id="4" name="CuadroTexto 2">
            <a:extLst>
              <a:ext uri="{FF2B5EF4-FFF2-40B4-BE49-F238E27FC236}">
                <a16:creationId xmlns:a16="http://schemas.microsoft.com/office/drawing/2014/main" id="{0F8F87C5-327E-E9E4-1603-62F3B048E9D3}"/>
              </a:ext>
            </a:extLst>
          </p:cNvPr>
          <p:cNvSpPr txBox="1"/>
          <p:nvPr/>
        </p:nvSpPr>
        <p:spPr>
          <a:xfrm>
            <a:off x="166983" y="177553"/>
            <a:ext cx="7674479" cy="201593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06400" indent="-307975"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6. </a:t>
            </a:r>
            <a:r>
              <a:rPr lang="en-US" sz="2400" b="1" dirty="0">
                <a:latin typeface="Impact" panose="020B0806030902050204" pitchFamily="34" charset="0"/>
                <a:cs typeface="Calibri" panose="020F0502020204030204" pitchFamily="34" charset="0"/>
              </a:rPr>
              <a:t>KEEP EFFECTIVE COMMUNICATION CHANNELS WITH AUTHORITIES TO KNOW THE END OF THE CRISIS</a:t>
            </a:r>
          </a:p>
          <a:p>
            <a:pPr marL="406400" indent="-307975"/>
            <a:r>
              <a:rPr lang="en-US" sz="2400" b="1" dirty="0">
                <a:latin typeface="Impact" panose="020B080603090205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MANTENER CANALES EFECTIVOS DE COMUNICACIÓN CON LAS AUTORIDADES PARA PARA CONOCER EL FIN DE UNA CRISIS </a:t>
            </a:r>
            <a:endParaRPr lang="es-CR" sz="2400" b="1" dirty="0">
              <a:latin typeface="Impact" panose="020B080603090205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phone call with a person holding a blue phone&#10;&#10;Description automatically generated">
            <a:extLst>
              <a:ext uri="{FF2B5EF4-FFF2-40B4-BE49-F238E27FC236}">
                <a16:creationId xmlns:a16="http://schemas.microsoft.com/office/drawing/2014/main" id="{C31733E6-196A-02B8-9093-6BAD7D9722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549" y="2307754"/>
            <a:ext cx="1680133" cy="3460920"/>
          </a:xfrm>
          <a:prstGeom prst="rect">
            <a:avLst/>
          </a:prstGeom>
        </p:spPr>
      </p:pic>
      <p:pic>
        <p:nvPicPr>
          <p:cNvPr id="13" name="Picture 12" descr="A phone call with a person holding a blue phone&#10;&#10;Description automatically generated">
            <a:extLst>
              <a:ext uri="{FF2B5EF4-FFF2-40B4-BE49-F238E27FC236}">
                <a16:creationId xmlns:a16="http://schemas.microsoft.com/office/drawing/2014/main" id="{08873282-3A63-4F8D-36E9-E2233AFE2D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2665" y="2312069"/>
            <a:ext cx="1680133" cy="346092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DDE0F00-91E7-3C94-79D1-014D8478C773}"/>
              </a:ext>
            </a:extLst>
          </p:cNvPr>
          <p:cNvSpPr/>
          <p:nvPr/>
        </p:nvSpPr>
        <p:spPr>
          <a:xfrm>
            <a:off x="2143116" y="4014788"/>
            <a:ext cx="1457325" cy="1357312"/>
          </a:xfrm>
          <a:prstGeom prst="rect">
            <a:avLst/>
          </a:prstGeom>
          <a:solidFill>
            <a:srgbClr val="8A0E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81D30A-6855-CA8C-DFBB-9AD719891E38}"/>
              </a:ext>
            </a:extLst>
          </p:cNvPr>
          <p:cNvSpPr txBox="1"/>
          <p:nvPr/>
        </p:nvSpPr>
        <p:spPr>
          <a:xfrm>
            <a:off x="2134815" y="3934084"/>
            <a:ext cx="1660657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500" dirty="0" err="1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Make</a:t>
            </a:r>
            <a:r>
              <a:rPr lang="es-ES_tradnl" sz="15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s-ES_tradnl" sz="1500" dirty="0" err="1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sure</a:t>
            </a:r>
            <a:r>
              <a:rPr lang="es-ES_tradnl" sz="15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s-ES_tradnl" sz="1500" dirty="0" err="1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each</a:t>
            </a:r>
            <a:r>
              <a:rPr lang="es-ES_tradnl" sz="15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family member knows how to get back in touch if they are separated during an emergency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343101-80D7-755D-12C9-91B2A1375AD8}"/>
              </a:ext>
            </a:extLst>
          </p:cNvPr>
          <p:cNvSpPr txBox="1"/>
          <p:nvPr/>
        </p:nvSpPr>
        <p:spPr>
          <a:xfrm>
            <a:off x="4004222" y="2945590"/>
            <a:ext cx="13430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solidFill>
                  <a:schemeClr val="bg1"/>
                </a:solidFill>
                <a:latin typeface="Impact" panose="020B0806030902050204" pitchFamily="34" charset="0"/>
              </a:rPr>
              <a:t>Update</a:t>
            </a:r>
            <a:r>
              <a:rPr lang="es-ES_tradnl" sz="2400" dirty="0">
                <a:solidFill>
                  <a:schemeClr val="bg1"/>
                </a:solidFill>
                <a:latin typeface="Impact" panose="020B0806030902050204" pitchFamily="34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latin typeface="Impact" panose="020B0806030902050204" pitchFamily="34" charset="0"/>
              </a:rPr>
              <a:t>your</a:t>
            </a:r>
            <a:r>
              <a:rPr lang="es-ES_tradnl" sz="2400" dirty="0">
                <a:solidFill>
                  <a:schemeClr val="bg1"/>
                </a:solidFill>
                <a:latin typeface="Impact" panose="020B0806030902050204" pitchFamily="34" charset="0"/>
              </a:rPr>
              <a:t> plan</a:t>
            </a:r>
          </a:p>
          <a:p>
            <a:endParaRPr lang="es-ES_tradnl" sz="2400" dirty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r>
              <a:rPr lang="es-ES_tradnl" sz="2400" dirty="0">
                <a:solidFill>
                  <a:schemeClr val="bg1"/>
                </a:solidFill>
                <a:latin typeface="Impact" panose="020B0806030902050204" pitchFamily="34" charset="0"/>
              </a:rPr>
              <a:t>Actualiza tu plan</a:t>
            </a:r>
          </a:p>
        </p:txBody>
      </p:sp>
    </p:spTree>
    <p:extLst>
      <p:ext uri="{BB962C8B-B14F-4D97-AF65-F5344CB8AC3E}">
        <p14:creationId xmlns:p14="http://schemas.microsoft.com/office/powerpoint/2010/main" val="202426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5A9E5871-F4B2-50E6-13EE-8DB1D5D97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1CF5092-89B8-49CE-D70E-A420C5876F97}"/>
              </a:ext>
            </a:extLst>
          </p:cNvPr>
          <p:cNvSpPr/>
          <p:nvPr/>
        </p:nvSpPr>
        <p:spPr>
          <a:xfrm>
            <a:off x="4233672" y="816934"/>
            <a:ext cx="114963" cy="39267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00B795-32E0-6EDD-99FD-8FED1746651A}"/>
              </a:ext>
            </a:extLst>
          </p:cNvPr>
          <p:cNvSpPr txBox="1"/>
          <p:nvPr/>
        </p:nvSpPr>
        <p:spPr>
          <a:xfrm>
            <a:off x="1260698" y="724337"/>
            <a:ext cx="25830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CONTACT</a:t>
            </a:r>
          </a:p>
          <a:p>
            <a:pPr algn="r"/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5">
            <a:extLst>
              <a:ext uri="{FF2B5EF4-FFF2-40B4-BE49-F238E27FC236}">
                <a16:creationId xmlns:a16="http://schemas.microsoft.com/office/drawing/2014/main" id="{01ECB8A3-20C3-F088-2AC2-3D7F8A0C33E8}"/>
              </a:ext>
            </a:extLst>
          </p:cNvPr>
          <p:cNvSpPr/>
          <p:nvPr/>
        </p:nvSpPr>
        <p:spPr>
          <a:xfrm>
            <a:off x="4738589" y="719469"/>
            <a:ext cx="5414526" cy="4173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chemeClr val="bg1"/>
                </a:solidFill>
              </a:rPr>
              <a:t>Ms. </a:t>
            </a:r>
            <a:r>
              <a:rPr lang="en-US" sz="2400" b="1" dirty="0" err="1">
                <a:solidFill>
                  <a:schemeClr val="bg1"/>
                </a:solidFill>
              </a:rPr>
              <a:t>Zelmira</a:t>
            </a:r>
            <a:r>
              <a:rPr lang="en-US" sz="2400" b="1" dirty="0">
                <a:solidFill>
                  <a:schemeClr val="bg1"/>
                </a:solidFill>
              </a:rPr>
              <a:t> May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chemeClr val="bg1"/>
                </a:solidFill>
              </a:rPr>
              <a:t>National </a:t>
            </a:r>
            <a:r>
              <a:rPr lang="en-US" sz="2200" dirty="0" err="1">
                <a:solidFill>
                  <a:schemeClr val="bg1"/>
                </a:solidFill>
              </a:rPr>
              <a:t>Programme</a:t>
            </a:r>
            <a:r>
              <a:rPr lang="en-US" sz="2200" dirty="0">
                <a:solidFill>
                  <a:schemeClr val="bg1"/>
                </a:solidFill>
              </a:rPr>
              <a:t> Specialist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chemeClr val="bg1"/>
                </a:solidFill>
              </a:rPr>
              <a:t>Risk Management Unit Coordinator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chemeClr val="bg1"/>
                </a:solidFill>
              </a:rPr>
              <a:t>UNESCO Montevideo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chemeClr val="bg1"/>
                </a:solidFill>
              </a:rPr>
              <a:t>Luis Piera 1992, </a:t>
            </a:r>
            <a:r>
              <a:rPr lang="en-US" sz="2200" dirty="0" err="1">
                <a:solidFill>
                  <a:schemeClr val="bg1"/>
                </a:solidFill>
              </a:rPr>
              <a:t>Edificio</a:t>
            </a:r>
            <a:r>
              <a:rPr lang="en-US" sz="2200" dirty="0">
                <a:solidFill>
                  <a:schemeClr val="bg1"/>
                </a:solidFill>
              </a:rPr>
              <a:t> Mercosur, 2do </a:t>
            </a:r>
            <a:r>
              <a:rPr lang="en-US" sz="2200" dirty="0" err="1">
                <a:solidFill>
                  <a:schemeClr val="bg1"/>
                </a:solidFill>
              </a:rPr>
              <a:t>piso</a:t>
            </a:r>
            <a:endParaRPr lang="en-US" sz="2200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chemeClr val="bg1"/>
                </a:solidFill>
              </a:rPr>
              <a:t>11200 Montevideo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chemeClr val="bg1"/>
                </a:solidFill>
              </a:rPr>
              <a:t>Uruguay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chemeClr val="bg1"/>
                </a:solidFill>
              </a:rPr>
              <a:t>+598 2413 2075</a:t>
            </a:r>
          </a:p>
          <a:p>
            <a:pPr>
              <a:lnSpc>
                <a:spcPct val="110000"/>
              </a:lnSpc>
            </a:pP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200" dirty="0">
                <a:solidFill>
                  <a:schemeClr val="bg1"/>
                </a:solidFill>
              </a:rPr>
              <a:t>Contact:</a:t>
            </a:r>
          </a:p>
          <a:p>
            <a:pPr>
              <a:lnSpc>
                <a:spcPct val="110000"/>
              </a:lnSpc>
            </a:pPr>
            <a:r>
              <a:rPr lang="en-US" sz="2200" dirty="0" err="1">
                <a:solidFill>
                  <a:schemeClr val="bg1"/>
                </a:solidFill>
              </a:rPr>
              <a:t>z.may@unesco.org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56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7318</TotalTime>
  <Words>1328</Words>
  <Application>Microsoft Macintosh PowerPoint</Application>
  <PresentationFormat>Widescreen</PresentationFormat>
  <Paragraphs>133</Paragraphs>
  <Slides>19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Aptos</vt:lpstr>
      <vt:lpstr>Arial</vt:lpstr>
      <vt:lpstr>Bookman Old Style</vt:lpstr>
      <vt:lpstr>Calibri</vt:lpstr>
      <vt:lpstr>Helvetica</vt:lpstr>
      <vt:lpstr>Impact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Marcelo Gaviño Novillo</dc:creator>
  <cp:lastModifiedBy>Beta Lac</cp:lastModifiedBy>
  <cp:revision>167</cp:revision>
  <dcterms:created xsi:type="dcterms:W3CDTF">2024-04-01T22:10:14Z</dcterms:created>
  <dcterms:modified xsi:type="dcterms:W3CDTF">2024-06-21T09:48:46Z</dcterms:modified>
</cp:coreProperties>
</file>