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67" r:id="rId3"/>
    <p:sldId id="274" r:id="rId4"/>
    <p:sldId id="275" r:id="rId5"/>
    <p:sldId id="280" r:id="rId6"/>
    <p:sldId id="276" r:id="rId7"/>
    <p:sldId id="277" r:id="rId8"/>
    <p:sldId id="278" r:id="rId9"/>
    <p:sldId id="279" r:id="rId10"/>
    <p:sldId id="282" r:id="rId11"/>
    <p:sldId id="285" r:id="rId12"/>
    <p:sldId id="286" r:id="rId13"/>
    <p:sldId id="264" r:id="rId14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4"/>
    <p:restoredTop sz="94543"/>
  </p:normalViewPr>
  <p:slideViewPr>
    <p:cSldViewPr snapToGrid="0">
      <p:cViewPr varScale="1">
        <p:scale>
          <a:sx n="111" d="100"/>
          <a:sy n="111" d="100"/>
        </p:scale>
        <p:origin x="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376EF-F2D9-E745-8DFB-C989DB7F8DCF}" type="datetimeFigureOut">
              <a:rPr lang="en-GB" smtClean="0"/>
              <a:t>10/04/2024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D66F4-D475-A94A-B6BF-09132FD5B0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48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16D4-1873-2F33-05D7-172E1F32E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9B605-7144-BC72-F9DB-32C58D289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92955-6BD7-F9CF-7647-AF470E008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D5DA6-322E-8E13-E30E-4938F5A1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AE8B0-ECBF-D9A2-178D-D64F96A2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64839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2C661B-72F0-10FD-2863-1DA76313AC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E746AD-7863-CC3F-A8E3-FD0D1B195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BAFFF-4885-0793-856A-DBC6B0AB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0E8C9-F0C6-1B4C-6979-6AF18FF0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D6A8A-214E-6D0D-0A9F-D488B001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B7DE1-4BB0-3588-4B6B-228F52FF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64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419FC-0FEC-434B-75C3-AED42D08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71354-7699-9D67-8D32-A718EFE86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8F0ED-0874-0BAB-CA03-1B627EB61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FE203-DA30-8011-38C4-9A0BDA12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50B56-F500-CB75-E769-78334635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2206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19821-337E-11AD-7933-13FB9AD5E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9F567-DD30-B0DC-196B-6E04CB04C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556F2-2B4A-FAFE-061F-C601B1ACC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07F9D-8E96-4B7D-5243-F3E7DAE5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2ECFD-E9E2-97AD-6348-FD2DAC017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4D6D1-6E0B-3195-8B37-B0092E9BE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67473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E51C5-27E1-AE00-4625-A15B29050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81B58-6581-B999-DAA1-7027BD8A2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A7651-A8C3-31CD-F7A8-403327E38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735CB7-5AA4-0FEC-8B5B-A96DA4EAC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AC558-E2F1-5663-DE18-28E11BDC33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A36A92-61E3-DCAE-059B-C0EE9897A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31FB3B-97F3-BFC5-DD24-9B096B4F5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684B88-781E-6D07-D009-A5E2DF712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6648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A19F-4805-0640-EEB3-D2F8AE35F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7C8041-608D-53BE-40F5-7EF108A43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1A9D6-4E90-D3AB-2895-5C01C1A4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2D7F0E-3D33-BEB8-F022-74119BC6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80158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51FED-7B86-CA30-76A1-B31D663D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02C564-A694-51C5-B4A2-3282641F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25D28-9DAD-6593-5440-B706A5178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8811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44E6-8285-55B3-A63F-87B997AE7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C2664-1E9F-F3B7-2777-9AECEF5AD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2BCAC-F99A-7431-BBDB-9E82E9072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9CACF-43D5-DB49-D4F5-367915C89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F03B3-5832-A2B1-8C36-A5CDA336F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5BEDB-0820-A1EC-276C-EA25B3961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928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086E-1DD8-D171-5010-E41D94EB3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8E17A7-15E7-D6C2-AECC-E48F5E211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FD107-081A-32BB-A509-140EA024D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7A6D1-4378-187A-25A8-64E1DA6D9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221BC-2435-C5D4-6C72-7122D979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C3DD5-373C-30A6-138D-D6FEDAD96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7137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58600-303A-FA8E-9990-CF6E1E35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36A8F-093D-C106-C990-4532CAE04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3DEB5-3BC0-D316-2353-EC8B018A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8886A-472F-1B2A-0B3E-4C45FF95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38C20-9592-7553-B0FA-B8ABE026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153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B6C435-A5C8-D5C8-A03E-F302221FD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0B0CF-6BDB-8C81-DB4B-674CC5A31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0C561-76BE-14FA-CEF7-9CA1A4083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70FC6-9782-0461-AA8F-57BC5EFA0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D41B9-E3ED-F86D-DAFF-E215039C7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862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6B35BE-6882-B8E0-77C7-8060A311D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B54AC-07CA-D0A1-57BA-DDE7B278E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EBDDE-B619-617B-8076-14875696F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CC308-ADFF-8D4A-90D3-A79FF7277D8B}" type="datetimeFigureOut">
              <a:rPr lang="es-ES_tradnl" smtClean="0"/>
              <a:t>10/4/24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9ECEE-9DC9-ABB4-E2D7-11A0EDE2C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DE5F9-01EF-E989-FF88-192F6D6D9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D329D5-8BF9-1948-99F9-A5C783CBD6B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9393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30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60114D0-0EFB-DAE0-AEF7-934783A045E7}"/>
              </a:ext>
            </a:extLst>
          </p:cNvPr>
          <p:cNvSpPr txBox="1"/>
          <p:nvPr/>
        </p:nvSpPr>
        <p:spPr>
          <a:xfrm>
            <a:off x="385763" y="4029077"/>
            <a:ext cx="3729037" cy="38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930" b="1" dirty="0">
                <a:solidFill>
                  <a:srgbClr val="92D050"/>
                </a:solidFill>
              </a:rPr>
              <a:t>RANFÒ KARIYIB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pic>
        <p:nvPicPr>
          <p:cNvPr id="26" name="Picture 25" descr="A green wall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3FEB9201-BD5B-BB70-EAC5-C15328CB9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73" y="635702"/>
            <a:ext cx="1409080" cy="3937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90586D5-39CA-7446-837E-EAF3A33A87A7}"/>
              </a:ext>
            </a:extLst>
          </p:cNvPr>
          <p:cNvSpPr txBox="1"/>
          <p:nvPr/>
        </p:nvSpPr>
        <p:spPr>
          <a:xfrm>
            <a:off x="601335" y="625988"/>
            <a:ext cx="1759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WEBCAST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29C31-9D25-4B23-26CA-1A194DD87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74949B-4E47-F286-04C4-76101A524D48}"/>
              </a:ext>
            </a:extLst>
          </p:cNvPr>
          <p:cNvSpPr txBox="1"/>
          <p:nvPr/>
        </p:nvSpPr>
        <p:spPr>
          <a:xfrm>
            <a:off x="1337501" y="1633165"/>
            <a:ext cx="254083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ASPECTOS </a:t>
            </a:r>
            <a:r>
              <a:rPr lang="es-ES_tradn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DESTACADOS</a:t>
            </a:r>
            <a:r>
              <a:rPr lang="es-ES_tradn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PROYECTO</a:t>
            </a:r>
            <a:endParaRPr lang="es-ES_tradnl" sz="2400" b="1" cap="al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BA2A7-4AB5-3BDA-021B-A13B2FD8B00D}"/>
              </a:ext>
            </a:extLst>
          </p:cNvPr>
          <p:cNvSpPr txBox="1"/>
          <p:nvPr/>
        </p:nvSpPr>
        <p:spPr>
          <a:xfrm>
            <a:off x="4679767" y="1600601"/>
            <a:ext cx="61508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Fortalecimiento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capacidades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locales y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comunitarias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ante </a:t>
            </a:r>
          </a:p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amenazas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naturales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Caribe (PEID)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5C64EC4-C8C4-4BBA-8BE6-8C2464E2B7A7}"/>
              </a:ext>
            </a:extLst>
          </p:cNvPr>
          <p:cNvSpPr/>
          <p:nvPr/>
        </p:nvSpPr>
        <p:spPr>
          <a:xfrm>
            <a:off x="4233672" y="1379786"/>
            <a:ext cx="90757" cy="229848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EA45CA-7E5C-16CA-C375-186119A48B1F}"/>
              </a:ext>
            </a:extLst>
          </p:cNvPr>
          <p:cNvSpPr txBox="1"/>
          <p:nvPr/>
        </p:nvSpPr>
        <p:spPr>
          <a:xfrm>
            <a:off x="4679767" y="3209357"/>
            <a:ext cx="6172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RANFÒ - KARAYIB</a:t>
            </a:r>
          </a:p>
        </p:txBody>
      </p:sp>
    </p:spTree>
    <p:extLst>
      <p:ext uri="{BB962C8B-B14F-4D97-AF65-F5344CB8AC3E}">
        <p14:creationId xmlns:p14="http://schemas.microsoft.com/office/powerpoint/2010/main" val="406534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pic>
        <p:nvPicPr>
          <p:cNvPr id="5" name="Imagen 14">
            <a:extLst>
              <a:ext uri="{FF2B5EF4-FFF2-40B4-BE49-F238E27FC236}">
                <a16:creationId xmlns:a16="http://schemas.microsoft.com/office/drawing/2014/main" id="{2F81E4ED-9ABA-17A1-3495-229CA705E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20" y="1394734"/>
            <a:ext cx="5408942" cy="3917588"/>
          </a:xfrm>
          <a:prstGeom prst="roundRect">
            <a:avLst>
              <a:gd name="adj" fmla="val 10272"/>
            </a:avLst>
          </a:prstGeom>
          <a:ln w="19050">
            <a:noFill/>
          </a:ln>
        </p:spPr>
      </p:pic>
      <p:sp>
        <p:nvSpPr>
          <p:cNvPr id="9" name="CuadroTexto 21">
            <a:extLst>
              <a:ext uri="{FF2B5EF4-FFF2-40B4-BE49-F238E27FC236}">
                <a16:creationId xmlns:a16="http://schemas.microsoft.com/office/drawing/2014/main" id="{0AE4B7F4-6D69-954D-E40B-50EE6AC5710C}"/>
              </a:ext>
            </a:extLst>
          </p:cNvPr>
          <p:cNvSpPr txBox="1"/>
          <p:nvPr/>
        </p:nvSpPr>
        <p:spPr>
          <a:xfrm>
            <a:off x="767820" y="5516242"/>
            <a:ext cx="52537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spc="300" dirty="0">
                <a:latin typeface="Calibri" panose="020F0502020204030204" pitchFamily="34" charset="0"/>
                <a:cs typeface="Calibri" panose="020F0502020204030204" pitchFamily="34" charset="0"/>
              </a:rPr>
              <a:t>Huracán en las Indias Occidentales</a:t>
            </a:r>
          </a:p>
          <a:p>
            <a:r>
              <a:rPr lang="es-AR" sz="1400" spc="300" dirty="0">
                <a:latin typeface="Calibri" panose="020F0502020204030204" pitchFamily="34" charset="0"/>
                <a:cs typeface="Calibri" panose="020F0502020204030204" pitchFamily="34" charset="0"/>
              </a:rPr>
              <a:t>Grabado, Siglo XVI tardío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CONTEXTO 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PROYECTO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463EE7-B968-AC01-BE03-BB36DD4ECB98}"/>
              </a:ext>
            </a:extLst>
          </p:cNvPr>
          <p:cNvSpPr txBox="1"/>
          <p:nvPr/>
        </p:nvSpPr>
        <p:spPr>
          <a:xfrm>
            <a:off x="6684299" y="1756705"/>
            <a:ext cx="472231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 subregión del Caribe es excepcionalmente vulnerable a los impactos de fenómenos meteorológicos e hidrológicos extremos, especialmente tormentas tropicales y huracanes.</a:t>
            </a:r>
          </a:p>
          <a:p>
            <a:endParaRPr lang="es-ES_tradnl" sz="20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r>
              <a:rPr lang="es-ES_tradnl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hecho, debido a su ubicación geográfica y concentración de población y actividades en las zonas costeras, el Caribe es la segunda región más propensa a desastres del mundo.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6157057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61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DESAFÍOS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PROYECTO</a:t>
            </a:r>
          </a:p>
        </p:txBody>
      </p:sp>
      <p:sp>
        <p:nvSpPr>
          <p:cNvPr id="2" name="CuadroTexto 27">
            <a:extLst>
              <a:ext uri="{FF2B5EF4-FFF2-40B4-BE49-F238E27FC236}">
                <a16:creationId xmlns:a16="http://schemas.microsoft.com/office/drawing/2014/main" id="{42994276-C46F-EDDC-F1EB-048117FB9EB3}"/>
              </a:ext>
            </a:extLst>
          </p:cNvPr>
          <p:cNvSpPr txBox="1"/>
          <p:nvPr/>
        </p:nvSpPr>
        <p:spPr>
          <a:xfrm>
            <a:off x="767819" y="1290686"/>
            <a:ext cx="696074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dirty="0">
                <a:latin typeface="Calibri" panose="020F0502020204030204" pitchFamily="34" charset="0"/>
                <a:cs typeface="Calibri" panose="020F0502020204030204" pitchFamily="34" charset="0"/>
              </a:rPr>
              <a:t>Las personas y comunidades vulnerables del Caribe están expuestas a las amenazas meteorológicas y en la mayoría de los casos se requiere incrementar la resiliencia y las capacidades adecuadas para resistir los potenciales impactos cuando se manifiestan.</a:t>
            </a:r>
          </a:p>
          <a:p>
            <a:endParaRPr lang="es-ES_tradn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sz="2000" dirty="0">
                <a:latin typeface="Calibri" panose="020F0502020204030204" pitchFamily="34" charset="0"/>
                <a:cs typeface="Calibri" panose="020F0502020204030204" pitchFamily="34" charset="0"/>
              </a:rPr>
              <a:t>Para minimizar los riesgos y pérdida de vidas, las personas debieran activar las mejores prácticas de autoprotección en base al conocimiento la información disponible. </a:t>
            </a:r>
          </a:p>
          <a:p>
            <a:endParaRPr lang="es-ES_trad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sz="2000" dirty="0">
                <a:latin typeface="Calibri" panose="020F0502020204030204" pitchFamily="34" charset="0"/>
                <a:cs typeface="Calibri" panose="020F0502020204030204" pitchFamily="34" charset="0"/>
              </a:rPr>
              <a:t>Es ahí cuando la educación y la comunicación son un insumo clave en el fortalecimiento de las capacidades locales y comunitarias.</a:t>
            </a:r>
            <a:endParaRPr lang="es-ES_tradnl" sz="2000" cap="sm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n 21">
            <a:extLst>
              <a:ext uri="{FF2B5EF4-FFF2-40B4-BE49-F238E27FC236}">
                <a16:creationId xmlns:a16="http://schemas.microsoft.com/office/drawing/2014/main" id="{D159AE51-F742-8547-55C4-1F52C390F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470" y="518156"/>
            <a:ext cx="2728050" cy="2025847"/>
          </a:xfrm>
          <a:prstGeom prst="roundRect">
            <a:avLst/>
          </a:prstGeom>
          <a:ln w="19050">
            <a:noFill/>
          </a:ln>
        </p:spPr>
      </p:pic>
      <p:pic>
        <p:nvPicPr>
          <p:cNvPr id="13" name="Imagen 19">
            <a:extLst>
              <a:ext uri="{FF2B5EF4-FFF2-40B4-BE49-F238E27FC236}">
                <a16:creationId xmlns:a16="http://schemas.microsoft.com/office/drawing/2014/main" id="{12A1CAB0-5583-3D6C-80A9-78F365BD0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5051" y="2802392"/>
            <a:ext cx="2724463" cy="1586762"/>
          </a:xfrm>
          <a:prstGeom prst="roundRect">
            <a:avLst/>
          </a:prstGeom>
          <a:ln>
            <a:noFill/>
          </a:ln>
        </p:spPr>
      </p:pic>
      <p:pic>
        <p:nvPicPr>
          <p:cNvPr id="15" name="Imagen 28" descr="Dominica.jpeg">
            <a:extLst>
              <a:ext uri="{FF2B5EF4-FFF2-40B4-BE49-F238E27FC236}">
                <a16:creationId xmlns:a16="http://schemas.microsoft.com/office/drawing/2014/main" id="{FCFC1CF4-7135-F0BF-C325-255717DB0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051" y="4668718"/>
            <a:ext cx="2741619" cy="1671126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103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OBJETIVOS 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PROYECTO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DC0396-8319-B38C-0EA4-F45705493C76}"/>
              </a:ext>
            </a:extLst>
          </p:cNvPr>
          <p:cNvGrpSpPr>
            <a:grpSpLocks noChangeAspect="1"/>
          </p:cNvGrpSpPr>
          <p:nvPr/>
        </p:nvGrpSpPr>
        <p:grpSpPr>
          <a:xfrm>
            <a:off x="754776" y="1445837"/>
            <a:ext cx="5544923" cy="3940562"/>
            <a:chOff x="4645584" y="2891373"/>
            <a:chExt cx="4022166" cy="2805461"/>
          </a:xfrm>
        </p:grpSpPr>
        <p:pic>
          <p:nvPicPr>
            <p:cNvPr id="3" name="Imagen 2" descr="Caribbean-political-map.jpeg">
              <a:extLst>
                <a:ext uri="{FF2B5EF4-FFF2-40B4-BE49-F238E27FC236}">
                  <a16:creationId xmlns:a16="http://schemas.microsoft.com/office/drawing/2014/main" id="{C82EDB07-4543-4C15-A088-409EC0C9D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5584" y="2891373"/>
              <a:ext cx="4022166" cy="2805461"/>
            </a:xfrm>
            <a:prstGeom prst="round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" name="Elipse 6">
              <a:extLst>
                <a:ext uri="{FF2B5EF4-FFF2-40B4-BE49-F238E27FC236}">
                  <a16:creationId xmlns:a16="http://schemas.microsoft.com/office/drawing/2014/main" id="{59C2F588-8AA0-4E43-359D-A0C8F1932FFB}"/>
                </a:ext>
              </a:extLst>
            </p:cNvPr>
            <p:cNvSpPr/>
            <p:nvPr/>
          </p:nvSpPr>
          <p:spPr>
            <a:xfrm>
              <a:off x="8051147" y="4888319"/>
              <a:ext cx="158751" cy="15636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Elipse 7">
              <a:extLst>
                <a:ext uri="{FF2B5EF4-FFF2-40B4-BE49-F238E27FC236}">
                  <a16:creationId xmlns:a16="http://schemas.microsoft.com/office/drawing/2014/main" id="{AB2D0E6E-2580-F2CC-0913-36CAA2CB9F1B}"/>
                </a:ext>
              </a:extLst>
            </p:cNvPr>
            <p:cNvSpPr/>
            <p:nvPr/>
          </p:nvSpPr>
          <p:spPr>
            <a:xfrm>
              <a:off x="5818259" y="3214212"/>
              <a:ext cx="158751" cy="15636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Elipse 8">
              <a:extLst>
                <a:ext uri="{FF2B5EF4-FFF2-40B4-BE49-F238E27FC236}">
                  <a16:creationId xmlns:a16="http://schemas.microsoft.com/office/drawing/2014/main" id="{4ACC2689-B66A-272B-A2F3-79A2B7D132A9}"/>
                </a:ext>
              </a:extLst>
            </p:cNvPr>
            <p:cNvSpPr/>
            <p:nvPr/>
          </p:nvSpPr>
          <p:spPr>
            <a:xfrm>
              <a:off x="6386067" y="4161828"/>
              <a:ext cx="158751" cy="15636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Elipse 9">
              <a:extLst>
                <a:ext uri="{FF2B5EF4-FFF2-40B4-BE49-F238E27FC236}">
                  <a16:creationId xmlns:a16="http://schemas.microsoft.com/office/drawing/2014/main" id="{2CC3FB85-B6E3-D99F-D16A-7053FF1E9DF7}"/>
                </a:ext>
              </a:extLst>
            </p:cNvPr>
            <p:cNvSpPr/>
            <p:nvPr/>
          </p:nvSpPr>
          <p:spPr>
            <a:xfrm>
              <a:off x="6759934" y="4240009"/>
              <a:ext cx="158751" cy="15636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dirty="0">
                <a:solidFill>
                  <a:schemeClr val="tx1"/>
                </a:solidFill>
              </a:endParaRPr>
            </a:p>
          </p:txBody>
        </p:sp>
        <p:sp>
          <p:nvSpPr>
            <p:cNvPr id="10" name="Elipse 10">
              <a:extLst>
                <a:ext uri="{FF2B5EF4-FFF2-40B4-BE49-F238E27FC236}">
                  <a16:creationId xmlns:a16="http://schemas.microsoft.com/office/drawing/2014/main" id="{D5E7D45B-C8C8-EA59-558F-A339325B8E94}"/>
                </a:ext>
              </a:extLst>
            </p:cNvPr>
            <p:cNvSpPr/>
            <p:nvPr/>
          </p:nvSpPr>
          <p:spPr>
            <a:xfrm>
              <a:off x="7975819" y="5044682"/>
              <a:ext cx="158751" cy="15636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664EF8B-823B-D263-22FC-3C868E90086C}"/>
              </a:ext>
            </a:extLst>
          </p:cNvPr>
          <p:cNvSpPr txBox="1"/>
          <p:nvPr/>
        </p:nvSpPr>
        <p:spPr>
          <a:xfrm>
            <a:off x="6684299" y="1430362"/>
            <a:ext cx="46141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El objetivo general del proyecto RANFO-KARAYIB es </a:t>
            </a:r>
            <a:r>
              <a:rPr lang="es-ES_tradnl" sz="20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fortalecer las capacidades de </a:t>
            </a:r>
          </a:p>
          <a:p>
            <a:r>
              <a:rPr lang="es-ES_tradnl" sz="20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las personas y las comunidades </a:t>
            </a:r>
            <a:r>
              <a:rPr lang="es-ES_tradnl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para enfrentar los impactos tempranos debidos a amenazas naturales como tormentas tropicales, huracanes, inundaciones y marejadas ciclónicas, a fin de incrementar la resiliencia y mejorar la preparación.</a:t>
            </a:r>
          </a:p>
          <a:p>
            <a:endParaRPr lang="es-ES_tradnl" sz="20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r>
              <a:rPr lang="es-ES_tradnl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Para ello se desarrollaron trabajos de campo y validación estratégica en PEID seleccionados del Caribe.</a:t>
            </a:r>
          </a:p>
        </p:txBody>
      </p:sp>
    </p:spTree>
    <p:extLst>
      <p:ext uri="{BB962C8B-B14F-4D97-AF65-F5344CB8AC3E}">
        <p14:creationId xmlns:p14="http://schemas.microsoft.com/office/powerpoint/2010/main" val="3398967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36034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IMPLEMENTACIÓN Y GESTIÓN 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PROYECTO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9013910-C0E5-B459-0204-67CC903D2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391607"/>
              </p:ext>
            </p:extLst>
          </p:nvPr>
        </p:nvGraphicFramePr>
        <p:xfrm>
          <a:off x="852790" y="1143129"/>
          <a:ext cx="7953237" cy="5360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119">
                  <a:extLst>
                    <a:ext uri="{9D8B030D-6E8A-4147-A177-3AD203B41FA5}">
                      <a16:colId xmlns:a16="http://schemas.microsoft.com/office/drawing/2014/main" val="4142910082"/>
                    </a:ext>
                  </a:extLst>
                </a:gridCol>
                <a:gridCol w="5187771">
                  <a:extLst>
                    <a:ext uri="{9D8B030D-6E8A-4147-A177-3AD203B41FA5}">
                      <a16:colId xmlns:a16="http://schemas.microsoft.com/office/drawing/2014/main" val="2738113346"/>
                    </a:ext>
                  </a:extLst>
                </a:gridCol>
                <a:gridCol w="2186347">
                  <a:extLst>
                    <a:ext uri="{9D8B030D-6E8A-4147-A177-3AD203B41FA5}">
                      <a16:colId xmlns:a16="http://schemas.microsoft.com/office/drawing/2014/main" val="1686222004"/>
                    </a:ext>
                  </a:extLst>
                </a:gridCol>
              </a:tblGrid>
              <a:tr h="357606">
                <a:tc>
                  <a:txBody>
                    <a:bodyPr/>
                    <a:lstStyle/>
                    <a:p>
                      <a:pPr marL="63500" marR="63500" algn="ctr">
                        <a:spcAft>
                          <a:spcPts val="0"/>
                        </a:spcAft>
                      </a:pPr>
                      <a:r>
                        <a:rPr lang="es-ES_tradnl" sz="1600" noProof="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N°</a:t>
                      </a:r>
                      <a:endParaRPr lang="es-ES_tradnl" sz="16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56238" marR="56238" marT="56238" marB="56238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Nombre o tipo de actor</a:t>
                      </a:r>
                      <a:endParaRPr lang="es-ES_tradnl" sz="16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56238" marR="56238" marT="56238" marB="56238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Rol</a:t>
                      </a:r>
                      <a:endParaRPr lang="es-ES_tradnl" sz="16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67485" marR="67485" marT="67485" marB="56238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439942"/>
                  </a:ext>
                </a:extLst>
              </a:tr>
              <a:tr h="1344840">
                <a:tc>
                  <a:txBody>
                    <a:bodyPr/>
                    <a:lstStyle/>
                    <a:p>
                      <a:pPr marL="63500" marR="63500" algn="ctr">
                        <a:spcAft>
                          <a:spcPts val="0"/>
                        </a:spcAft>
                      </a:pPr>
                      <a:r>
                        <a:rPr lang="es-ES_tradnl" sz="16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_tradnl" sz="1600" noProof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BENEFICIARIOS DIRECTOS:</a:t>
                      </a:r>
                    </a:p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Poblaciones vulnerables de los PEID, comunidades escolares, partes interesadas de los medios de comunicación, periodistas, autoridades locales involucradas en la RRD, tomadores de decisiones a nivel nacional.</a:t>
                      </a: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Aumentar la capacidad, crear conciencia y comprender los riesgos</a:t>
                      </a:r>
                    </a:p>
                  </a:txBody>
                  <a:tcPr marL="67485" marR="67485" marT="67485" marB="56238"/>
                </a:tc>
                <a:extLst>
                  <a:ext uri="{0D108BD9-81ED-4DB2-BD59-A6C34878D82A}">
                    <a16:rowId xmlns:a16="http://schemas.microsoft.com/office/drawing/2014/main" val="2627188369"/>
                  </a:ext>
                </a:extLst>
              </a:tr>
              <a:tr h="1355782">
                <a:tc>
                  <a:txBody>
                    <a:bodyPr/>
                    <a:lstStyle/>
                    <a:p>
                      <a:pPr marL="63500" marR="63500" algn="ctr">
                        <a:spcAft>
                          <a:spcPts val="0"/>
                        </a:spcAft>
                      </a:pPr>
                      <a:r>
                        <a:rPr lang="es-ES_tradnl" sz="16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_tradnl" sz="1600" noProof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SOCIOS CLAVE:</a:t>
                      </a:r>
                    </a:p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Oficinas de campo de la UNESCO, NEMA y autoridades nacionales, comisiones nacionales para la UNESCO, autoridades locales, organizaciones de la sociedad civil, agencias de las Naciones Unidas, CDEMA.</a:t>
                      </a: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Apoyar la implementación del proyecto, proporcionando experiencia.</a:t>
                      </a:r>
                    </a:p>
                  </a:txBody>
                  <a:tcPr marL="67485" marR="67485" marT="67485" marB="56238"/>
                </a:tc>
                <a:extLst>
                  <a:ext uri="{0D108BD9-81ED-4DB2-BD59-A6C34878D82A}">
                    <a16:rowId xmlns:a16="http://schemas.microsoft.com/office/drawing/2014/main" val="744185885"/>
                  </a:ext>
                </a:extLst>
              </a:tr>
              <a:tr h="1095744">
                <a:tc>
                  <a:txBody>
                    <a:bodyPr/>
                    <a:lstStyle/>
                    <a:p>
                      <a:pPr marL="63500" marR="63500" algn="ctr">
                        <a:spcAft>
                          <a:spcPts val="0"/>
                        </a:spcAft>
                      </a:pPr>
                      <a:r>
                        <a:rPr lang="es-ES_tradnl" sz="16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_tradnl" sz="1600" noProof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ACTORES CLAVE:</a:t>
                      </a:r>
                    </a:p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Comunidades, organizaciones de la sociedad civil, redes de jóvenes y mujeres, actores de la educación no formal, autoridades comunitarias y religiosas.</a:t>
                      </a: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Apoyando el proyecto, brindando asesoramiento, acceso.</a:t>
                      </a:r>
                    </a:p>
                  </a:txBody>
                  <a:tcPr marL="67485" marR="67485" marT="67485" marB="56238"/>
                </a:tc>
                <a:extLst>
                  <a:ext uri="{0D108BD9-81ED-4DB2-BD59-A6C34878D82A}">
                    <a16:rowId xmlns:a16="http://schemas.microsoft.com/office/drawing/2014/main" val="2800411433"/>
                  </a:ext>
                </a:extLst>
              </a:tr>
              <a:tr h="1091088">
                <a:tc>
                  <a:txBody>
                    <a:bodyPr/>
                    <a:lstStyle/>
                    <a:p>
                      <a:pPr marL="63500" marR="63500" algn="ctr"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_tradnl" sz="1600" noProof="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ACTORES INFLUENCIALES:</a:t>
                      </a:r>
                    </a:p>
                    <a:p>
                      <a:pPr marL="63500" marR="6350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Expertos regionales de diferentes campos de especialización como UNDRR, la Red, UNESCO GERM</a:t>
                      </a:r>
                    </a:p>
                  </a:txBody>
                  <a:tcPr marL="56238" marR="56238" marT="56238" marB="56238"/>
                </a:tc>
                <a:tc>
                  <a:txBody>
                    <a:bodyPr/>
                    <a:lstStyle/>
                    <a:p>
                      <a:pPr marL="63500" marR="63500" lvl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Difundir los resultados proyecto</a:t>
                      </a:r>
                    </a:p>
                  </a:txBody>
                  <a:tcPr marL="67485" marR="67485" marT="67485" marB="56238"/>
                </a:tc>
                <a:extLst>
                  <a:ext uri="{0D108BD9-81ED-4DB2-BD59-A6C34878D82A}">
                    <a16:rowId xmlns:a16="http://schemas.microsoft.com/office/drawing/2014/main" val="3205886861"/>
                  </a:ext>
                </a:extLst>
              </a:tr>
            </a:tbl>
          </a:graphicData>
        </a:graphic>
      </p:graphicFrame>
      <p:pic>
        <p:nvPicPr>
          <p:cNvPr id="3" name="Gráfico 13">
            <a:extLst>
              <a:ext uri="{FF2B5EF4-FFF2-40B4-BE49-F238E27FC236}">
                <a16:creationId xmlns:a16="http://schemas.microsoft.com/office/drawing/2014/main" id="{60B15606-3D4F-6D9F-B32F-78E978931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1370" y="5425282"/>
            <a:ext cx="865819" cy="577213"/>
          </a:xfrm>
          <a:prstGeom prst="rect">
            <a:avLst/>
          </a:prstGeom>
          <a:ln>
            <a:solidFill>
              <a:srgbClr val="4876A7"/>
            </a:solidFill>
          </a:ln>
        </p:spPr>
      </p:pic>
      <p:sp>
        <p:nvSpPr>
          <p:cNvPr id="4" name="Rectángulo 17">
            <a:extLst>
              <a:ext uri="{FF2B5EF4-FFF2-40B4-BE49-F238E27FC236}">
                <a16:creationId xmlns:a16="http://schemas.microsoft.com/office/drawing/2014/main" id="{116E3193-CFA3-EA02-9391-F23805D5E6BD}"/>
              </a:ext>
            </a:extLst>
          </p:cNvPr>
          <p:cNvSpPr/>
          <p:nvPr/>
        </p:nvSpPr>
        <p:spPr>
          <a:xfrm>
            <a:off x="10114607" y="5361124"/>
            <a:ext cx="2054268" cy="110799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ES_tradnl" sz="1100" dirty="0"/>
              <a:t>El proyecto está financiado </a:t>
            </a:r>
          </a:p>
          <a:p>
            <a:r>
              <a:rPr lang="es-ES_tradnl" sz="1100" dirty="0"/>
              <a:t>por el gobierno japonés considerando que el riesgo </a:t>
            </a:r>
          </a:p>
          <a:p>
            <a:r>
              <a:rPr lang="es-ES_tradnl" sz="1100" dirty="0"/>
              <a:t>de desastres es uno de los pilares importantes de la Política Exterior de Desarrollo.</a:t>
            </a:r>
          </a:p>
        </p:txBody>
      </p:sp>
      <p:pic>
        <p:nvPicPr>
          <p:cNvPr id="5" name="Gráfico 15">
            <a:extLst>
              <a:ext uri="{FF2B5EF4-FFF2-40B4-BE49-F238E27FC236}">
                <a16:creationId xmlns:a16="http://schemas.microsoft.com/office/drawing/2014/main" id="{CD4BA8FE-E8C9-B5B6-789B-4AF401D89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81370" y="3791809"/>
            <a:ext cx="783447" cy="360000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6E356270-0DBB-19DF-6EC8-81B385E91A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81370" y="4309747"/>
            <a:ext cx="783447" cy="360000"/>
          </a:xfrm>
          <a:prstGeom prst="rect">
            <a:avLst/>
          </a:prstGeom>
        </p:spPr>
      </p:pic>
      <p:pic>
        <p:nvPicPr>
          <p:cNvPr id="7" name="Gráfico 26">
            <a:extLst>
              <a:ext uri="{FF2B5EF4-FFF2-40B4-BE49-F238E27FC236}">
                <a16:creationId xmlns:a16="http://schemas.microsoft.com/office/drawing/2014/main" id="{6447BA0F-C3AF-F380-7916-E43AE3A56C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81370" y="2257277"/>
            <a:ext cx="783447" cy="360000"/>
          </a:xfrm>
          <a:prstGeom prst="rect">
            <a:avLst/>
          </a:prstGeom>
        </p:spPr>
      </p:pic>
      <p:pic>
        <p:nvPicPr>
          <p:cNvPr id="8" name="Gráfico 28">
            <a:extLst>
              <a:ext uri="{FF2B5EF4-FFF2-40B4-BE49-F238E27FC236}">
                <a16:creationId xmlns:a16="http://schemas.microsoft.com/office/drawing/2014/main" id="{5DC0B494-4861-4443-BB3F-2596068A00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81370" y="3289512"/>
            <a:ext cx="783447" cy="360000"/>
          </a:xfrm>
          <a:prstGeom prst="rect">
            <a:avLst/>
          </a:prstGeom>
        </p:spPr>
      </p:pic>
      <p:pic>
        <p:nvPicPr>
          <p:cNvPr id="9" name="Gráfico 31">
            <a:extLst>
              <a:ext uri="{FF2B5EF4-FFF2-40B4-BE49-F238E27FC236}">
                <a16:creationId xmlns:a16="http://schemas.microsoft.com/office/drawing/2014/main" id="{0A35581A-ADC7-BC28-6381-3E6303426E0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81370" y="2774587"/>
            <a:ext cx="783447" cy="360000"/>
          </a:xfrm>
          <a:prstGeom prst="rect">
            <a:avLst/>
          </a:prstGeom>
        </p:spPr>
      </p:pic>
      <p:sp>
        <p:nvSpPr>
          <p:cNvPr id="12" name="CuadroTexto 15">
            <a:extLst>
              <a:ext uri="{FF2B5EF4-FFF2-40B4-BE49-F238E27FC236}">
                <a16:creationId xmlns:a16="http://schemas.microsoft.com/office/drawing/2014/main" id="{4B569A1E-B6B5-BE2B-1215-57C19554CC52}"/>
              </a:ext>
            </a:extLst>
          </p:cNvPr>
          <p:cNvSpPr txBox="1"/>
          <p:nvPr/>
        </p:nvSpPr>
        <p:spPr>
          <a:xfrm>
            <a:off x="10289425" y="2966346"/>
            <a:ext cx="1761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600" b="1" dirty="0">
                <a:latin typeface="Calibri" panose="020F0502020204030204" pitchFamily="34" charset="0"/>
                <a:cs typeface="Calibri" panose="020F0502020204030204" pitchFamily="34" charset="0"/>
              </a:rPr>
              <a:t>Puntos focales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Expertos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Autoridades</a:t>
            </a:r>
            <a:endParaRPr lang="es-E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n 16">
            <a:extLst>
              <a:ext uri="{FF2B5EF4-FFF2-40B4-BE49-F238E27FC236}">
                <a16:creationId xmlns:a16="http://schemas.microsoft.com/office/drawing/2014/main" id="{B4781037-705D-3125-FBFF-9A5F3D73C84F}"/>
              </a:ext>
            </a:extLst>
          </p:cNvPr>
          <p:cNvPicPr/>
          <p:nvPr/>
        </p:nvPicPr>
        <p:blipFill>
          <a:blip r:embed="rId14"/>
          <a:stretch>
            <a:fillRect/>
          </a:stretch>
        </p:blipFill>
        <p:spPr>
          <a:xfrm>
            <a:off x="10667610" y="1556502"/>
            <a:ext cx="1178474" cy="455870"/>
          </a:xfrm>
          <a:prstGeom prst="rect">
            <a:avLst/>
          </a:prstGeom>
          <a:ln w="12700" cmpd="sng">
            <a:noFill/>
          </a:ln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71C358A-7FEF-F236-6FB8-562303CDDC30}"/>
              </a:ext>
            </a:extLst>
          </p:cNvPr>
          <p:cNvSpPr/>
          <p:nvPr/>
        </p:nvSpPr>
        <p:spPr>
          <a:xfrm>
            <a:off x="10111239" y="2175918"/>
            <a:ext cx="57482" cy="258277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430C6E6-4379-E747-2358-F62C04BC796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1370" y="1648833"/>
            <a:ext cx="1278557" cy="2712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0D12E4D-67E4-33E3-A1F0-31ED14774AD8}"/>
              </a:ext>
            </a:extLst>
          </p:cNvPr>
          <p:cNvSpPr txBox="1"/>
          <p:nvPr/>
        </p:nvSpPr>
        <p:spPr>
          <a:xfrm>
            <a:off x="8988019" y="1108083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GRUPO DE TRABAJO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51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METODOLOGÍA 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PROYECTO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45B714ED-3847-A7BB-D6AE-B3F31B3C9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808" y="3718423"/>
            <a:ext cx="2030366" cy="26627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10">
            <a:extLst>
              <a:ext uri="{FF2B5EF4-FFF2-40B4-BE49-F238E27FC236}">
                <a16:creationId xmlns:a16="http://schemas.microsoft.com/office/drawing/2014/main" id="{72466F50-A251-87D0-A908-D645153E4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44" y="3718423"/>
            <a:ext cx="2030366" cy="26481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1312634-2AD6-E51D-B624-EFC483207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280" y="3718423"/>
            <a:ext cx="2030366" cy="26372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descr="A close-up of a sign&#10;&#10;Description automatically generated">
            <a:extLst>
              <a:ext uri="{FF2B5EF4-FFF2-40B4-BE49-F238E27FC236}">
                <a16:creationId xmlns:a16="http://schemas.microsoft.com/office/drawing/2014/main" id="{4A4511EB-FA01-3C43-CF10-926175135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464" y="1021124"/>
            <a:ext cx="10873216" cy="2232645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27A153D-1E2E-9E06-413F-6B08C081A35E}"/>
              </a:ext>
            </a:extLst>
          </p:cNvPr>
          <p:cNvCxnSpPr>
            <a:cxnSpLocks/>
          </p:cNvCxnSpPr>
          <p:nvPr/>
        </p:nvCxnSpPr>
        <p:spPr>
          <a:xfrm>
            <a:off x="2099463" y="2568603"/>
            <a:ext cx="0" cy="860397"/>
          </a:xfrm>
          <a:prstGeom prst="straightConnector1">
            <a:avLst/>
          </a:prstGeom>
          <a:ln w="41275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878728A-6913-B4C8-F913-E7FFCD7A32B1}"/>
              </a:ext>
            </a:extLst>
          </p:cNvPr>
          <p:cNvSpPr/>
          <p:nvPr/>
        </p:nvSpPr>
        <p:spPr>
          <a:xfrm>
            <a:off x="763464" y="1021124"/>
            <a:ext cx="2748663" cy="1533109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38C90A0-046B-0EA2-5EFD-D7892FAC45FC}"/>
              </a:ext>
            </a:extLst>
          </p:cNvPr>
          <p:cNvSpPr/>
          <p:nvPr/>
        </p:nvSpPr>
        <p:spPr>
          <a:xfrm>
            <a:off x="725131" y="3429000"/>
            <a:ext cx="8039041" cy="3225018"/>
          </a:xfrm>
          <a:prstGeom prst="roundRect">
            <a:avLst>
              <a:gd name="adj" fmla="val 6821"/>
            </a:avLst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36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METODOLOGÍA 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PROYECTO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close-up of a sign&#10;&#10;Description automatically generated">
            <a:extLst>
              <a:ext uri="{FF2B5EF4-FFF2-40B4-BE49-F238E27FC236}">
                <a16:creationId xmlns:a16="http://schemas.microsoft.com/office/drawing/2014/main" id="{481E5E4A-1709-B7A6-9625-673F583AF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48" y="1209599"/>
            <a:ext cx="11230285" cy="2205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5C633A-3349-E393-54E3-E8FD7F2236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024" y="4087161"/>
            <a:ext cx="5335176" cy="257770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2878972-7FBF-0D3F-31EE-5DC3A44AA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23" y="4108310"/>
            <a:ext cx="4933414" cy="2577709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8" name="Conector recto de flecha 16">
            <a:extLst>
              <a:ext uri="{FF2B5EF4-FFF2-40B4-BE49-F238E27FC236}">
                <a16:creationId xmlns:a16="http://schemas.microsoft.com/office/drawing/2014/main" id="{1F13EAB9-40BE-A7A2-6422-0B3CEC590FE2}"/>
              </a:ext>
            </a:extLst>
          </p:cNvPr>
          <p:cNvCxnSpPr>
            <a:cxnSpLocks/>
          </p:cNvCxnSpPr>
          <p:nvPr/>
        </p:nvCxnSpPr>
        <p:spPr>
          <a:xfrm>
            <a:off x="6263500" y="3414794"/>
            <a:ext cx="0" cy="860397"/>
          </a:xfrm>
          <a:prstGeom prst="straightConnector1">
            <a:avLst/>
          </a:prstGeom>
          <a:ln w="41275"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04183F9-66B4-98F9-23A8-039FECF4E270}"/>
              </a:ext>
            </a:extLst>
          </p:cNvPr>
          <p:cNvSpPr/>
          <p:nvPr/>
        </p:nvSpPr>
        <p:spPr>
          <a:xfrm>
            <a:off x="3432518" y="1069145"/>
            <a:ext cx="5747939" cy="2331279"/>
          </a:xfrm>
          <a:prstGeom prst="roundRect">
            <a:avLst>
              <a:gd name="adj" fmla="val 11236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ector recto de flecha 16">
            <a:extLst>
              <a:ext uri="{FF2B5EF4-FFF2-40B4-BE49-F238E27FC236}">
                <a16:creationId xmlns:a16="http://schemas.microsoft.com/office/drawing/2014/main" id="{0CBB41B8-7C8B-81F2-6E62-6767E312A293}"/>
              </a:ext>
            </a:extLst>
          </p:cNvPr>
          <p:cNvCxnSpPr>
            <a:cxnSpLocks/>
          </p:cNvCxnSpPr>
          <p:nvPr/>
        </p:nvCxnSpPr>
        <p:spPr>
          <a:xfrm>
            <a:off x="5819851" y="4275191"/>
            <a:ext cx="887297" cy="0"/>
          </a:xfrm>
          <a:prstGeom prst="straightConnector1">
            <a:avLst/>
          </a:prstGeom>
          <a:ln w="41275"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56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METODOLOGÍA 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PROYECTO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close-up of a sign&#10;&#10;Description automatically generated">
            <a:extLst>
              <a:ext uri="{FF2B5EF4-FFF2-40B4-BE49-F238E27FC236}">
                <a16:creationId xmlns:a16="http://schemas.microsoft.com/office/drawing/2014/main" id="{2C63EF04-FBB7-1D05-5CF3-7530E29DA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19" y="1158295"/>
            <a:ext cx="10458198" cy="2086866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B303913-7D30-C58D-D280-B915E6ED4F97}"/>
              </a:ext>
            </a:extLst>
          </p:cNvPr>
          <p:cNvSpPr/>
          <p:nvPr/>
        </p:nvSpPr>
        <p:spPr>
          <a:xfrm>
            <a:off x="8575830" y="1030602"/>
            <a:ext cx="2650187" cy="153310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4A1C10-F6AD-647E-A6CC-20F7747A3E73}"/>
              </a:ext>
            </a:extLst>
          </p:cNvPr>
          <p:cNvSpPr txBox="1"/>
          <p:nvPr/>
        </p:nvSpPr>
        <p:spPr>
          <a:xfrm>
            <a:off x="767819" y="3372854"/>
            <a:ext cx="655682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Entregables y resultados</a:t>
            </a:r>
          </a:p>
          <a:p>
            <a:endParaRPr lang="es-ES_tradnl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800" dirty="0">
                <a:latin typeface="Calibri" panose="020F0502020204030204" pitchFamily="34" charset="0"/>
                <a:cs typeface="Calibri" panose="020F0502020204030204" pitchFamily="34" charset="0"/>
              </a:rPr>
              <a:t>Recomendaciones de política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800" dirty="0">
                <a:latin typeface="Calibri" panose="020F0502020204030204" pitchFamily="34" charset="0"/>
                <a:cs typeface="Calibri" panose="020F0502020204030204" pitchFamily="34" charset="0"/>
              </a:rPr>
              <a:t>Webcast y seminarios web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800" dirty="0">
                <a:latin typeface="Calibri" panose="020F0502020204030204" pitchFamily="34" charset="0"/>
                <a:cs typeface="Calibri" panose="020F0502020204030204" pitchFamily="34" charset="0"/>
              </a:rPr>
              <a:t>Curso en línea masivo y abierto (MOOC)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800" dirty="0">
                <a:latin typeface="Calibri" panose="020F0502020204030204" pitchFamily="34" charset="0"/>
                <a:cs typeface="Calibri" panose="020F0502020204030204" pitchFamily="34" charset="0"/>
              </a:rPr>
              <a:t>Cursos de formación específica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800" dirty="0">
                <a:latin typeface="Calibri" panose="020F0502020204030204" pitchFamily="34" charset="0"/>
                <a:cs typeface="Calibri" panose="020F0502020204030204" pitchFamily="34" charset="0"/>
              </a:rPr>
              <a:t>Documentos técnicos</a:t>
            </a:r>
          </a:p>
        </p:txBody>
      </p:sp>
      <p:pic>
        <p:nvPicPr>
          <p:cNvPr id="13" name="Picture 12" descr="A blue and white background&#10;&#10;Description automatically generated">
            <a:extLst>
              <a:ext uri="{FF2B5EF4-FFF2-40B4-BE49-F238E27FC236}">
                <a16:creationId xmlns:a16="http://schemas.microsoft.com/office/drawing/2014/main" id="{C72D9CDD-3061-B33C-F724-BA0AE0294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643" y="3429000"/>
            <a:ext cx="4439231" cy="91485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Grupo 12">
            <a:extLst>
              <a:ext uri="{FF2B5EF4-FFF2-40B4-BE49-F238E27FC236}">
                <a16:creationId xmlns:a16="http://schemas.microsoft.com/office/drawing/2014/main" id="{53C004F5-B620-5702-F9FE-693452E07D7A}"/>
              </a:ext>
            </a:extLst>
          </p:cNvPr>
          <p:cNvGrpSpPr/>
          <p:nvPr/>
        </p:nvGrpSpPr>
        <p:grpSpPr>
          <a:xfrm>
            <a:off x="7324643" y="3554957"/>
            <a:ext cx="3385276" cy="360748"/>
            <a:chOff x="1522641" y="402592"/>
            <a:chExt cx="3129896" cy="360748"/>
          </a:xfrm>
        </p:grpSpPr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BAC4FC51-6924-43F4-768D-84E123081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42641" y="402592"/>
              <a:ext cx="720000" cy="360000"/>
            </a:xfrm>
            <a:prstGeom prst="rect">
              <a:avLst/>
            </a:prstGeom>
          </p:spPr>
        </p:pic>
        <p:pic>
          <p:nvPicPr>
            <p:cNvPr id="17" name="Gráfico 21">
              <a:extLst>
                <a:ext uri="{FF2B5EF4-FFF2-40B4-BE49-F238E27FC236}">
                  <a16:creationId xmlns:a16="http://schemas.microsoft.com/office/drawing/2014/main" id="{ACE6D8B0-00D9-2C53-09B3-2D428DC35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62641" y="402592"/>
              <a:ext cx="540000" cy="360000"/>
            </a:xfrm>
            <a:prstGeom prst="rect">
              <a:avLst/>
            </a:prstGeom>
          </p:spPr>
        </p:pic>
        <p:pic>
          <p:nvPicPr>
            <p:cNvPr id="18" name="Gráfico 26">
              <a:extLst>
                <a:ext uri="{FF2B5EF4-FFF2-40B4-BE49-F238E27FC236}">
                  <a16:creationId xmlns:a16="http://schemas.microsoft.com/office/drawing/2014/main" id="{DC638522-49F7-3A8D-C886-B3773605D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522641" y="403340"/>
              <a:ext cx="720000" cy="360000"/>
            </a:xfrm>
            <a:prstGeom prst="rect">
              <a:avLst/>
            </a:prstGeom>
          </p:spPr>
        </p:pic>
        <p:pic>
          <p:nvPicPr>
            <p:cNvPr id="19" name="Gráfico 28">
              <a:extLst>
                <a:ext uri="{FF2B5EF4-FFF2-40B4-BE49-F238E27FC236}">
                  <a16:creationId xmlns:a16="http://schemas.microsoft.com/office/drawing/2014/main" id="{9294399A-4650-6CA6-B2EF-863A86BEF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12537" y="402592"/>
              <a:ext cx="540000" cy="360000"/>
            </a:xfrm>
            <a:prstGeom prst="rect">
              <a:avLst/>
            </a:prstGeom>
          </p:spPr>
        </p:pic>
        <p:pic>
          <p:nvPicPr>
            <p:cNvPr id="20" name="Gráfico 31">
              <a:extLst>
                <a:ext uri="{FF2B5EF4-FFF2-40B4-BE49-F238E27FC236}">
                  <a16:creationId xmlns:a16="http://schemas.microsoft.com/office/drawing/2014/main" id="{4DF8A25B-0986-D095-53F6-722E18C53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242641" y="402592"/>
              <a:ext cx="600000" cy="360000"/>
            </a:xfrm>
            <a:prstGeom prst="rect">
              <a:avLst/>
            </a:prstGeom>
          </p:spPr>
        </p:pic>
      </p:grpSp>
      <p:sp>
        <p:nvSpPr>
          <p:cNvPr id="21" name="CuadroTexto 46">
            <a:extLst>
              <a:ext uri="{FF2B5EF4-FFF2-40B4-BE49-F238E27FC236}">
                <a16:creationId xmlns:a16="http://schemas.microsoft.com/office/drawing/2014/main" id="{9BDFEA32-50E4-E8F3-1D2C-49DBC0A4E3B6}"/>
              </a:ext>
            </a:extLst>
          </p:cNvPr>
          <p:cNvSpPr txBox="1"/>
          <p:nvPr/>
        </p:nvSpPr>
        <p:spPr>
          <a:xfrm>
            <a:off x="6798703" y="3975144"/>
            <a:ext cx="46860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s-ES_tradnl" sz="1400" spc="600" dirty="0">
                <a:latin typeface="Aharoni" panose="02010803020104030203" pitchFamily="2" charset="-79"/>
                <a:cs typeface="Aharoni" panose="02010803020104030203" pitchFamily="2" charset="-79"/>
              </a:rPr>
              <a:t>RANFÒ-KARAYIB</a:t>
            </a:r>
          </a:p>
        </p:txBody>
      </p:sp>
      <p:pic>
        <p:nvPicPr>
          <p:cNvPr id="22" name="Picture 21" descr="A close-up of a document&#10;&#10;Description automatically generated">
            <a:extLst>
              <a:ext uri="{FF2B5EF4-FFF2-40B4-BE49-F238E27FC236}">
                <a16:creationId xmlns:a16="http://schemas.microsoft.com/office/drawing/2014/main" id="{B2E4BB3B-CF66-D79E-3558-6D4FBD8632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44533" y="4342361"/>
            <a:ext cx="4522899" cy="228948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7A54E03-F657-5C66-972E-53565AF4A142}"/>
              </a:ext>
            </a:extLst>
          </p:cNvPr>
          <p:cNvSpPr txBox="1"/>
          <p:nvPr/>
        </p:nvSpPr>
        <p:spPr>
          <a:xfrm>
            <a:off x="8879025" y="4942366"/>
            <a:ext cx="2605713" cy="5770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_tradnl" sz="1050" b="1">
                <a:solidFill>
                  <a:srgbClr val="175EAA"/>
                </a:solidFill>
              </a:rPr>
              <a:t>Lessons learned in Saint Lucia during the</a:t>
            </a:r>
          </a:p>
          <a:p>
            <a:r>
              <a:rPr lang="es-ES_tradnl" sz="1050" b="1">
                <a:solidFill>
                  <a:srgbClr val="175EAA"/>
                </a:solidFill>
              </a:rPr>
              <a:t>fieldwork developed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1FBCE2-C5FD-31C9-F68E-70588F337B88}"/>
              </a:ext>
            </a:extLst>
          </p:cNvPr>
          <p:cNvSpPr txBox="1"/>
          <p:nvPr/>
        </p:nvSpPr>
        <p:spPr>
          <a:xfrm>
            <a:off x="7656897" y="4392618"/>
            <a:ext cx="3706604" cy="5770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_tradnl" sz="1050" b="1">
                <a:solidFill>
                  <a:srgbClr val="175EAA"/>
                </a:solidFill>
              </a:rPr>
              <a:t>STRENGTHENING OF LOCAL AND COMMUNITY CAPACITIES IN THE FACE OF NATURAL DISASTERS IN THE CARIBBEAN</a:t>
            </a:r>
          </a:p>
        </p:txBody>
      </p:sp>
      <p:cxnSp>
        <p:nvCxnSpPr>
          <p:cNvPr id="8" name="Conector recto de flecha 16">
            <a:extLst>
              <a:ext uri="{FF2B5EF4-FFF2-40B4-BE49-F238E27FC236}">
                <a16:creationId xmlns:a16="http://schemas.microsoft.com/office/drawing/2014/main" id="{6AE3F465-EECC-0183-1AC3-9E7EFC3D2AC5}"/>
              </a:ext>
            </a:extLst>
          </p:cNvPr>
          <p:cNvCxnSpPr>
            <a:cxnSpLocks/>
          </p:cNvCxnSpPr>
          <p:nvPr/>
        </p:nvCxnSpPr>
        <p:spPr>
          <a:xfrm>
            <a:off x="9911829" y="2578081"/>
            <a:ext cx="0" cy="860397"/>
          </a:xfrm>
          <a:prstGeom prst="straightConnector1">
            <a:avLst/>
          </a:prstGeom>
          <a:ln w="41275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435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ACTIVIDADES </a:t>
            </a:r>
          </a:p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FORMACIÓN </a:t>
            </a:r>
          </a:p>
          <a:p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CAPACIDADES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82084F-46FE-2AE3-9663-7E2AA7BC315A}"/>
              </a:ext>
            </a:extLst>
          </p:cNvPr>
          <p:cNvGrpSpPr/>
          <p:nvPr/>
        </p:nvGrpSpPr>
        <p:grpSpPr>
          <a:xfrm>
            <a:off x="3189929" y="1213025"/>
            <a:ext cx="8488676" cy="5222000"/>
            <a:chOff x="1521933" y="889763"/>
            <a:chExt cx="8760819" cy="562860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43C1E19-CC1C-98FF-BE93-2179A8DCA7C6}"/>
                </a:ext>
              </a:extLst>
            </p:cNvPr>
            <p:cNvCxnSpPr>
              <a:cxnSpLocks/>
            </p:cNvCxnSpPr>
            <p:nvPr/>
          </p:nvCxnSpPr>
          <p:spPr>
            <a:xfrm>
              <a:off x="5890661" y="2526287"/>
              <a:ext cx="0" cy="3992078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D47A767-7BB4-D6A9-EF14-F179780BB447}"/>
                </a:ext>
              </a:extLst>
            </p:cNvPr>
            <p:cNvSpPr/>
            <p:nvPr/>
          </p:nvSpPr>
          <p:spPr>
            <a:xfrm>
              <a:off x="4159832" y="889763"/>
              <a:ext cx="3461657" cy="574766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b="1" dirty="0">
                  <a:latin typeface="Calibri" panose="020F0502020204030204" pitchFamily="34" charset="0"/>
                  <a:cs typeface="Calibri" panose="020F0502020204030204" pitchFamily="34" charset="0"/>
                </a:rPr>
                <a:t>WEBCAST INTRODUCTORIO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04296F21-78E1-AAC9-2932-651C6B206AD2}"/>
                </a:ext>
              </a:extLst>
            </p:cNvPr>
            <p:cNvSpPr/>
            <p:nvPr/>
          </p:nvSpPr>
          <p:spPr>
            <a:xfrm>
              <a:off x="4844255" y="1946365"/>
              <a:ext cx="2116183" cy="57476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CICLO DE WEBINARIOS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1A6CC385-128F-1F4D-CCE0-29052764F5C0}"/>
                </a:ext>
              </a:extLst>
            </p:cNvPr>
            <p:cNvSpPr/>
            <p:nvPr/>
          </p:nvSpPr>
          <p:spPr>
            <a:xfrm>
              <a:off x="4844254" y="280633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WEBINARIO WB-1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307C3FB2-2AA3-BFC4-395D-E2A9392107F9}"/>
                </a:ext>
              </a:extLst>
            </p:cNvPr>
            <p:cNvSpPr/>
            <p:nvPr/>
          </p:nvSpPr>
          <p:spPr>
            <a:xfrm>
              <a:off x="4844253" y="346165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WEBINARIO WB-2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546E96D8-6A21-77F4-DE63-2D65459AF973}"/>
                </a:ext>
              </a:extLst>
            </p:cNvPr>
            <p:cNvSpPr/>
            <p:nvPr/>
          </p:nvSpPr>
          <p:spPr>
            <a:xfrm>
              <a:off x="4844252" y="411697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WEBINARIO WB-3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94561214-10A5-6D90-71B8-F8889FE209BA}"/>
                </a:ext>
              </a:extLst>
            </p:cNvPr>
            <p:cNvSpPr/>
            <p:nvPr/>
          </p:nvSpPr>
          <p:spPr>
            <a:xfrm>
              <a:off x="4844252" y="477229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WEBINARIO WB-4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3F41B2E0-61E7-E84F-6941-2AA694F384AD}"/>
                </a:ext>
              </a:extLst>
            </p:cNvPr>
            <p:cNvSpPr/>
            <p:nvPr/>
          </p:nvSpPr>
          <p:spPr>
            <a:xfrm>
              <a:off x="4844251" y="542761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WEBINARIO WB-5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1F9243A6-955D-9F94-96B6-79C3F7E97839}"/>
                </a:ext>
              </a:extLst>
            </p:cNvPr>
            <p:cNvSpPr/>
            <p:nvPr/>
          </p:nvSpPr>
          <p:spPr>
            <a:xfrm>
              <a:off x="4844250" y="608293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WEBINARIO WB-6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29DEAD51-8A9F-B450-133D-100F3CF5E43B}"/>
                </a:ext>
              </a:extLst>
            </p:cNvPr>
            <p:cNvSpPr/>
            <p:nvPr/>
          </p:nvSpPr>
          <p:spPr>
            <a:xfrm>
              <a:off x="1521935" y="1946365"/>
              <a:ext cx="2116183" cy="57912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MOOC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882F28DE-467B-A326-601C-961EF502F637}"/>
                </a:ext>
              </a:extLst>
            </p:cNvPr>
            <p:cNvSpPr/>
            <p:nvPr/>
          </p:nvSpPr>
          <p:spPr>
            <a:xfrm>
              <a:off x="8143204" y="1946365"/>
              <a:ext cx="2116183" cy="574766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ACTIVIDADES ESPECÍFICAS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3A53A04-93CF-0BB5-C3BC-C0F9E8435C3E}"/>
                </a:ext>
              </a:extLst>
            </p:cNvPr>
            <p:cNvCxnSpPr>
              <a:cxnSpLocks/>
            </p:cNvCxnSpPr>
            <p:nvPr/>
          </p:nvCxnSpPr>
          <p:spPr>
            <a:xfrm>
              <a:off x="2549091" y="2526287"/>
              <a:ext cx="0" cy="2954958"/>
            </a:xfrm>
            <a:prstGeom prst="straightConnector1">
              <a:avLst/>
            </a:prstGeom>
            <a:ln w="444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7BDD7D96-0F09-C22E-6966-B14A0841F33E}"/>
                </a:ext>
              </a:extLst>
            </p:cNvPr>
            <p:cNvSpPr/>
            <p:nvPr/>
          </p:nvSpPr>
          <p:spPr>
            <a:xfrm>
              <a:off x="1521935" y="307985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MODULO M-1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95B187E0-4AE2-DC9D-49C3-67711E9546CC}"/>
                </a:ext>
              </a:extLst>
            </p:cNvPr>
            <p:cNvSpPr/>
            <p:nvPr/>
          </p:nvSpPr>
          <p:spPr>
            <a:xfrm>
              <a:off x="1521935" y="373517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MODULO M-2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CCD48FF-0D8F-011C-071E-3314D88F729A}"/>
                </a:ext>
              </a:extLst>
            </p:cNvPr>
            <p:cNvSpPr/>
            <p:nvPr/>
          </p:nvSpPr>
          <p:spPr>
            <a:xfrm>
              <a:off x="1521934" y="439049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MODULO M-3</a:t>
              </a:r>
              <a:r>
                <a:rPr lang="es-ES_tradn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3A09DFF-F84C-A9BF-7848-7E1317CE7984}"/>
                </a:ext>
              </a:extLst>
            </p:cNvPr>
            <p:cNvSpPr/>
            <p:nvPr/>
          </p:nvSpPr>
          <p:spPr>
            <a:xfrm>
              <a:off x="1521933" y="5045817"/>
              <a:ext cx="2116183" cy="43542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MODULO M-4</a:t>
              </a:r>
              <a:endParaRPr lang="es-ES_tradnl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62FFCCB-CF46-A503-6DE5-D89B5A0AFDDC}"/>
                </a:ext>
              </a:extLst>
            </p:cNvPr>
            <p:cNvCxnSpPr>
              <a:cxnSpLocks/>
            </p:cNvCxnSpPr>
            <p:nvPr/>
          </p:nvCxnSpPr>
          <p:spPr>
            <a:xfrm>
              <a:off x="9257899" y="2526287"/>
              <a:ext cx="0" cy="3118134"/>
            </a:xfrm>
            <a:prstGeom prst="straightConnector1">
              <a:avLst/>
            </a:prstGeom>
            <a:ln w="444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D3867865-5416-F56D-D3A1-178E1369F782}"/>
                </a:ext>
              </a:extLst>
            </p:cNvPr>
            <p:cNvSpPr/>
            <p:nvPr/>
          </p:nvSpPr>
          <p:spPr>
            <a:xfrm>
              <a:off x="8143205" y="2907177"/>
              <a:ext cx="2116183" cy="8280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WEBINARIOS ESPECÍFICOS PARA TEMAS CLAVES</a:t>
              </a:r>
              <a:endParaRPr lang="es-ES_tradnl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B33B7C3E-7475-C90A-28D4-7FFF9F8E0404}"/>
                </a:ext>
              </a:extLst>
            </p:cNvPr>
            <p:cNvSpPr/>
            <p:nvPr/>
          </p:nvSpPr>
          <p:spPr>
            <a:xfrm>
              <a:off x="8166569" y="4003434"/>
              <a:ext cx="2116183" cy="8280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CURSOS DE ENTRENAMIENTO</a:t>
              </a:r>
              <a:endParaRPr lang="es-ES_tradnl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409FF50E-0074-9B77-8EA2-7300662A855D}"/>
                </a:ext>
              </a:extLst>
            </p:cNvPr>
            <p:cNvSpPr/>
            <p:nvPr/>
          </p:nvSpPr>
          <p:spPr>
            <a:xfrm>
              <a:off x="8154885" y="5095097"/>
              <a:ext cx="2116183" cy="8280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ENTREVISTAS </a:t>
              </a:r>
            </a:p>
            <a:p>
              <a:pPr algn="ctr"/>
              <a:r>
                <a:rPr lang="es-ES_tradnl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 PODCAST</a:t>
              </a:r>
              <a:endParaRPr lang="es-ES_tradnl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5D8E5E5-A57D-CC48-8267-02E25313A6E4}"/>
                </a:ext>
              </a:extLst>
            </p:cNvPr>
            <p:cNvCxnSpPr/>
            <p:nvPr/>
          </p:nvCxnSpPr>
          <p:spPr>
            <a:xfrm>
              <a:off x="2562019" y="1684421"/>
              <a:ext cx="670880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9EC2FEF-7898-739E-018C-5BA70A55BF84}"/>
                </a:ext>
              </a:extLst>
            </p:cNvPr>
            <p:cNvCxnSpPr>
              <a:cxnSpLocks/>
              <a:endCxn id="31" idx="0"/>
            </p:cNvCxnSpPr>
            <p:nvPr/>
          </p:nvCxnSpPr>
          <p:spPr>
            <a:xfrm>
              <a:off x="5902347" y="1454389"/>
              <a:ext cx="0" cy="49197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F362A5-9BCE-B469-CCCD-AD8D14617485}"/>
                </a:ext>
              </a:extLst>
            </p:cNvPr>
            <p:cNvCxnSpPr>
              <a:cxnSpLocks/>
            </p:cNvCxnSpPr>
            <p:nvPr/>
          </p:nvCxnSpPr>
          <p:spPr>
            <a:xfrm>
              <a:off x="2570399" y="1674796"/>
              <a:ext cx="0" cy="26034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F19DCF8-1E65-9EB9-D571-865E3366986F}"/>
                </a:ext>
              </a:extLst>
            </p:cNvPr>
            <p:cNvCxnSpPr>
              <a:cxnSpLocks/>
            </p:cNvCxnSpPr>
            <p:nvPr/>
          </p:nvCxnSpPr>
          <p:spPr>
            <a:xfrm>
              <a:off x="9263071" y="1682817"/>
              <a:ext cx="0" cy="26034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4765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CURSO</a:t>
            </a:r>
            <a:r>
              <a:rPr lang="es-A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LÍNEA MASIVO Y ABIERTO (MOOC)</a:t>
            </a:r>
          </a:p>
          <a:p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157057"/>
            <a:ext cx="7772400" cy="6582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35EE754-600E-13ED-A10F-AC178DCB1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338" y="1316505"/>
            <a:ext cx="9858738" cy="484055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E815842-C277-4D66-3EE3-0570DC41AE72}"/>
              </a:ext>
            </a:extLst>
          </p:cNvPr>
          <p:cNvSpPr/>
          <p:nvPr/>
        </p:nvSpPr>
        <p:spPr>
          <a:xfrm>
            <a:off x="6160283" y="5648446"/>
            <a:ext cx="5009287" cy="136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02647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ICLO DE WEBINARIOS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157057"/>
            <a:ext cx="7772400" cy="65828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D070CE9-CACE-6E51-DA13-F80BCC0DE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338" y="1316503"/>
            <a:ext cx="9831386" cy="484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82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767819" y="422975"/>
            <a:ext cx="8904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ACTIVIDADES </a:t>
            </a:r>
            <a:r>
              <a:rPr lang="e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ESPECÍFICAS</a:t>
            </a:r>
            <a:endParaRPr lang="es-A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157057"/>
            <a:ext cx="7772400" cy="65828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C04B66E-1751-5ACD-AB62-5832E9680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338" y="1316500"/>
            <a:ext cx="9845188" cy="194921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12A5F79-1904-4EF9-7A20-E85697197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830" y="3429000"/>
            <a:ext cx="61341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0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A9E5871-F4B2-50E6-13EE-8DB1D5D9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5">
            <a:extLst>
              <a:ext uri="{FF2B5EF4-FFF2-40B4-BE49-F238E27FC236}">
                <a16:creationId xmlns:a16="http://schemas.microsoft.com/office/drawing/2014/main" id="{612101EF-1B83-CB47-8A2A-4251D1320B3C}"/>
              </a:ext>
            </a:extLst>
          </p:cNvPr>
          <p:cNvSpPr/>
          <p:nvPr/>
        </p:nvSpPr>
        <p:spPr>
          <a:xfrm>
            <a:off x="4734838" y="1031890"/>
            <a:ext cx="718443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Sra. </a:t>
            </a:r>
            <a:r>
              <a:rPr lang="es-E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Zelmira</a:t>
            </a:r>
            <a:r>
              <a:rPr lang="es-E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endParaRPr lang="es-E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Especialista Nacional de Programa</a:t>
            </a:r>
          </a:p>
          <a:p>
            <a:r>
              <a:rPr lang="es-E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Unidad Coordinadora de Gestión de Riesgos</a:t>
            </a:r>
          </a:p>
          <a:p>
            <a:br>
              <a:rPr lang="es-E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UNESCO Montevideo</a:t>
            </a:r>
          </a:p>
          <a:p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Luis </a:t>
            </a:r>
            <a:r>
              <a:rPr lang="es-E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Piera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1992, Edificio Mercosur, 2do piso</a:t>
            </a:r>
          </a:p>
          <a:p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11200 Montevideo, Uruguay</a:t>
            </a:r>
          </a:p>
          <a:p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+598 2413 2075</a:t>
            </a:r>
          </a:p>
          <a:p>
            <a:endParaRPr lang="es-E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s-ES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z.may@unesco.org</a:t>
            </a:r>
            <a:endParaRPr lang="es-E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1CF5092-89B8-49CE-D70E-A420C5876F97}"/>
              </a:ext>
            </a:extLst>
          </p:cNvPr>
          <p:cNvSpPr/>
          <p:nvPr/>
        </p:nvSpPr>
        <p:spPr>
          <a:xfrm>
            <a:off x="4233672" y="816934"/>
            <a:ext cx="114963" cy="39267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00B795-32E0-6EDD-99FD-8FED1746651A}"/>
              </a:ext>
            </a:extLst>
          </p:cNvPr>
          <p:cNvSpPr txBox="1"/>
          <p:nvPr/>
        </p:nvSpPr>
        <p:spPr>
          <a:xfrm>
            <a:off x="1149531" y="1031890"/>
            <a:ext cx="25830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 DE CONTACTO</a:t>
            </a:r>
          </a:p>
        </p:txBody>
      </p:sp>
    </p:spTree>
    <p:extLst>
      <p:ext uri="{BB962C8B-B14F-4D97-AF65-F5344CB8AC3E}">
        <p14:creationId xmlns:p14="http://schemas.microsoft.com/office/powerpoint/2010/main" val="2048563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3550</TotalTime>
  <Words>642</Words>
  <Application>Microsoft Macintosh PowerPoint</Application>
  <PresentationFormat>Panorámica</PresentationFormat>
  <Paragraphs>109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Aharoni</vt:lpstr>
      <vt:lpstr>Aptos</vt:lpstr>
      <vt:lpstr>Aptos Display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Marcelo Gaviño Novillo</dc:creator>
  <cp:lastModifiedBy>Cristina De San Román</cp:lastModifiedBy>
  <cp:revision>27</cp:revision>
  <dcterms:created xsi:type="dcterms:W3CDTF">2024-04-01T22:10:14Z</dcterms:created>
  <dcterms:modified xsi:type="dcterms:W3CDTF">2024-04-11T20:46:05Z</dcterms:modified>
</cp:coreProperties>
</file>