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497" r:id="rId2"/>
    <p:sldId id="324" r:id="rId3"/>
    <p:sldId id="326" r:id="rId4"/>
    <p:sldId id="515" r:id="rId5"/>
    <p:sldId id="525" r:id="rId6"/>
    <p:sldId id="327" r:id="rId7"/>
    <p:sldId id="508" r:id="rId8"/>
    <p:sldId id="517" r:id="rId9"/>
    <p:sldId id="328" r:id="rId10"/>
    <p:sldId id="509" r:id="rId11"/>
    <p:sldId id="510" r:id="rId12"/>
    <p:sldId id="330" r:id="rId13"/>
    <p:sldId id="262" r:id="rId14"/>
    <p:sldId id="333" r:id="rId15"/>
    <p:sldId id="334" r:id="rId16"/>
    <p:sldId id="268" r:id="rId17"/>
    <p:sldId id="335" r:id="rId18"/>
    <p:sldId id="492" r:id="rId19"/>
    <p:sldId id="518" r:id="rId20"/>
  </p:sldIdLst>
  <p:sldSz cx="12192000" cy="6858000"/>
  <p:notesSz cx="6858000" cy="9144000"/>
  <p:defaultTextStyle>
    <a:defPPr>
      <a:defRPr lang="en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504F"/>
    <a:srgbClr val="FAF7F9"/>
    <a:srgbClr val="003157"/>
    <a:srgbClr val="16968B"/>
    <a:srgbClr val="FFC000"/>
    <a:srgbClr val="929000"/>
    <a:srgbClr val="0432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03" autoAdjust="0"/>
    <p:restoredTop sz="94436"/>
  </p:normalViewPr>
  <p:slideViewPr>
    <p:cSldViewPr snapToGrid="0">
      <p:cViewPr varScale="1">
        <p:scale>
          <a:sx n="110" d="100"/>
          <a:sy n="110" d="100"/>
        </p:scale>
        <p:origin x="9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376EF-F2D9-E745-8DFB-C989DB7F8DCF}" type="datetimeFigureOut">
              <a:rPr lang="en-GB" smtClean="0"/>
              <a:t>06/11/2024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D66F4-D475-A94A-B6BF-09132FD5B05F}" type="slidenum">
              <a:rPr lang="en-GB" smtClean="0"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5487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CD66F4-D475-A94A-B6BF-09132FD5B05F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6590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d2e1ffca02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d2e1ffca02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2">
            <a:extLst>
              <a:ext uri="{FF2B5EF4-FFF2-40B4-BE49-F238E27FC236}">
                <a16:creationId xmlns:a16="http://schemas.microsoft.com/office/drawing/2014/main" id="{AB9148A0-AB19-518C-BA71-B45BA7BB22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467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2">
            <a:extLst>
              <a:ext uri="{FF2B5EF4-FFF2-40B4-BE49-F238E27FC236}">
                <a16:creationId xmlns:a16="http://schemas.microsoft.com/office/drawing/2014/main" id="{4ED6F320-98A4-FEC9-ABC6-E26C8C6B18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39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2">
            <a:extLst>
              <a:ext uri="{FF2B5EF4-FFF2-40B4-BE49-F238E27FC236}">
                <a16:creationId xmlns:a16="http://schemas.microsoft.com/office/drawing/2014/main" id="{954EE50F-771D-87C0-A19C-E622E6E277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9600" y="6057205"/>
            <a:ext cx="7772400" cy="65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158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38C0FE0-3566-C282-86F6-58659BB10A97}"/>
              </a:ext>
            </a:extLst>
          </p:cNvPr>
          <p:cNvSpPr/>
          <p:nvPr userDrawn="1"/>
        </p:nvSpPr>
        <p:spPr>
          <a:xfrm>
            <a:off x="1" y="5775767"/>
            <a:ext cx="12192000" cy="1082233"/>
          </a:xfrm>
          <a:prstGeom prst="rect">
            <a:avLst/>
          </a:prstGeom>
          <a:solidFill>
            <a:srgbClr val="0031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B9279D-A08A-2DC0-A718-730A6223CC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74" t="84233" r="47928"/>
          <a:stretch/>
        </p:blipFill>
        <p:spPr>
          <a:xfrm>
            <a:off x="0" y="5775767"/>
            <a:ext cx="3981691" cy="10822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271586-E4B1-3F9D-E468-3F41D44266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6668" t="84233"/>
          <a:stretch/>
        </p:blipFill>
        <p:spPr>
          <a:xfrm>
            <a:off x="9225023" y="5775766"/>
            <a:ext cx="2770884" cy="108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115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s-CR" smtClean="0"/>
              <a:pPr algn="r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719454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935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4" r:id="rId3"/>
    <p:sldLayoutId id="2147483655" r:id="rId4"/>
    <p:sldLayoutId id="214748365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Scavino45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lpais.com/america/2024-05-15/noticias-falsas-agitadas-por-el-bolsonarismo-dificultan-la-atencion-de-los-damnificados-por-las-inundaciones-en-brasil.html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60114D0-0EFB-DAE0-AEF7-934783A045E7}"/>
              </a:ext>
            </a:extLst>
          </p:cNvPr>
          <p:cNvSpPr txBox="1"/>
          <p:nvPr/>
        </p:nvSpPr>
        <p:spPr>
          <a:xfrm>
            <a:off x="385763" y="4029077"/>
            <a:ext cx="3729037" cy="389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930" b="1" dirty="0">
                <a:solidFill>
                  <a:srgbClr val="92D050"/>
                </a:solidFill>
              </a:rPr>
              <a:t>RANFÒ KARIYIB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039B2E-19E2-E49F-5806-4BAC5503E56D}"/>
              </a:ext>
            </a:extLst>
          </p:cNvPr>
          <p:cNvSpPr txBox="1"/>
          <p:nvPr/>
        </p:nvSpPr>
        <p:spPr>
          <a:xfrm>
            <a:off x="2955262" y="3400424"/>
            <a:ext cx="1759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b="1" dirty="0">
                <a:solidFill>
                  <a:schemeClr val="bg1"/>
                </a:solidFill>
              </a:rPr>
              <a:t>(PEID)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229C31-9D25-4B23-26CA-1A194DD87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782" y="0"/>
            <a:ext cx="12192000" cy="68580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E74949B-4E47-F286-04C4-76101A524D48}"/>
              </a:ext>
            </a:extLst>
          </p:cNvPr>
          <p:cNvSpPr txBox="1"/>
          <p:nvPr/>
        </p:nvSpPr>
        <p:spPr>
          <a:xfrm>
            <a:off x="4474637" y="3184262"/>
            <a:ext cx="7525296" cy="1490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>
              <a:lnSpc>
                <a:spcPct val="110000"/>
              </a:lnSpc>
              <a:tabLst>
                <a:tab pos="215900" algn="l"/>
              </a:tabLst>
            </a:pPr>
            <a:endParaRPr lang="en-US" sz="28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3">
              <a:lnSpc>
                <a:spcPct val="110000"/>
              </a:lnSpc>
              <a:tabLst>
                <a:tab pos="215900" algn="l"/>
              </a:tabLst>
            </a:pPr>
            <a:endParaRPr lang="en-US" sz="28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3">
              <a:lnSpc>
                <a:spcPct val="110000"/>
              </a:lnSpc>
              <a:tabLst>
                <a:tab pos="215900" algn="l"/>
              </a:tabLst>
            </a:pPr>
            <a:endParaRPr lang="en-US" sz="28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5C64EC4-C8C4-4BBA-8BE6-8C2464E2B7A7}"/>
              </a:ext>
            </a:extLst>
          </p:cNvPr>
          <p:cNvSpPr/>
          <p:nvPr/>
        </p:nvSpPr>
        <p:spPr>
          <a:xfrm flipH="1">
            <a:off x="4114800" y="1102018"/>
            <a:ext cx="118872" cy="35394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EA45CA-7E5C-16CA-C375-186119A48B1F}"/>
              </a:ext>
            </a:extLst>
          </p:cNvPr>
          <p:cNvSpPr txBox="1"/>
          <p:nvPr/>
        </p:nvSpPr>
        <p:spPr>
          <a:xfrm>
            <a:off x="265589" y="4233213"/>
            <a:ext cx="35629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RANFÒ - KARAYIB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1F5B63-EF15-6216-A5E9-047D51BEC856}"/>
              </a:ext>
            </a:extLst>
          </p:cNvPr>
          <p:cNvSpPr txBox="1"/>
          <p:nvPr/>
        </p:nvSpPr>
        <p:spPr>
          <a:xfrm>
            <a:off x="7782" y="784717"/>
            <a:ext cx="384790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FORTALECIMIENTO DE CAPACIDADES LOCALES Y COMUNITARIAS ANTE</a:t>
            </a:r>
          </a:p>
          <a:p>
            <a:pPr algn="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DESASTRES NATURALES EN EL CARIBE  </a:t>
            </a:r>
          </a:p>
          <a:p>
            <a:pPr algn="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PEIDS</a:t>
            </a:r>
          </a:p>
          <a:p>
            <a:pPr algn="r"/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AB7E4E3-6C3B-C4D3-6FC2-3F7A1F079F78}"/>
              </a:ext>
            </a:extLst>
          </p:cNvPr>
          <p:cNvSpPr txBox="1"/>
          <p:nvPr/>
        </p:nvSpPr>
        <p:spPr>
          <a:xfrm>
            <a:off x="4377589" y="863059"/>
            <a:ext cx="7822193" cy="360098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marL="11113">
              <a:tabLst>
                <a:tab pos="215900" algn="l"/>
              </a:tabLst>
            </a:pP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Entendiendo las noticias falsas: qué son y porqué se viralizan rápidamente en situaciones de emergencia</a:t>
            </a:r>
          </a:p>
          <a:p>
            <a:pPr marL="11113">
              <a:tabLst>
                <a:tab pos="215900" algn="l"/>
              </a:tabLst>
            </a:pPr>
            <a:endParaRPr lang="es-AR" sz="2600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3">
              <a:tabLst>
                <a:tab pos="215900" algn="l"/>
              </a:tabLst>
            </a:pP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Understanding</a:t>
            </a: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Fake</a:t>
            </a: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News: </a:t>
            </a: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fake</a:t>
            </a: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news</a:t>
            </a: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</a:t>
            </a: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they</a:t>
            </a: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spread </a:t>
            </a: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quickly</a:t>
            </a: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during</a:t>
            </a: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emergencies</a:t>
            </a: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11113">
              <a:tabLst>
                <a:tab pos="215900" algn="l"/>
              </a:tabLst>
            </a:pPr>
            <a:endParaRPr lang="es-AR" sz="2600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3">
              <a:tabLst>
                <a:tab pos="215900" algn="l"/>
              </a:tabLst>
            </a:pP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Comprendre</a:t>
            </a: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les « </a:t>
            </a: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fake</a:t>
            </a: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news</a:t>
            </a: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» : ce </a:t>
            </a: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qu'elles</a:t>
            </a: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sont</a:t>
            </a: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pourquoi</a:t>
            </a: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elles </a:t>
            </a: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deviennent</a:t>
            </a: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rapidement</a:t>
            </a: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virales </a:t>
            </a: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dans</a:t>
            </a: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les </a:t>
            </a: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situations</a:t>
            </a:r>
            <a:r>
              <a:rPr lang="es-AR" sz="2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26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d'urgence</a:t>
            </a:r>
            <a:endParaRPr lang="es-AR" sz="2600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448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430ECB6-92C4-BFC1-EDC0-29E401F3D778}"/>
              </a:ext>
            </a:extLst>
          </p:cNvPr>
          <p:cNvSpPr/>
          <p:nvPr/>
        </p:nvSpPr>
        <p:spPr>
          <a:xfrm>
            <a:off x="367366" y="1916378"/>
            <a:ext cx="5496810" cy="2591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AR" sz="20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Informaciones engañosas o fabricadas que se presentan como noticias verídicas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s-AR" sz="20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AR" sz="20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Creadas con el fin de desinformar, manipular la opinión pública, generar miedo o confusión, obtener ganancias económicas, o influir en decisiones políticas y sociales.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C7C0AAF-A557-BB8F-946B-2A1E0B6EDB0C}"/>
              </a:ext>
            </a:extLst>
          </p:cNvPr>
          <p:cNvSpPr txBox="1"/>
          <p:nvPr/>
        </p:nvSpPr>
        <p:spPr>
          <a:xfrm>
            <a:off x="655572" y="900678"/>
            <a:ext cx="49203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b="1" dirty="0">
                <a:solidFill>
                  <a:srgbClr val="002060"/>
                </a:solidFill>
              </a:rPr>
              <a:t>¿Qué son las noticias falsas?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43D58E8-77B2-9766-85F1-285953287F6E}"/>
              </a:ext>
            </a:extLst>
          </p:cNvPr>
          <p:cNvSpPr txBox="1"/>
          <p:nvPr/>
        </p:nvSpPr>
        <p:spPr>
          <a:xfrm>
            <a:off x="6384206" y="900678"/>
            <a:ext cx="49203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What</a:t>
            </a:r>
            <a:r>
              <a:rPr lang="es-AR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AR" sz="28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is</a:t>
            </a:r>
            <a:r>
              <a:rPr lang="es-AR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AR" sz="28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fake</a:t>
            </a:r>
            <a:r>
              <a:rPr lang="es-AR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AR" sz="28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news</a:t>
            </a:r>
            <a:r>
              <a:rPr lang="es-AR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?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641D9C0-B966-CCDC-548B-52F29EDAEE5F}"/>
              </a:ext>
            </a:extLst>
          </p:cNvPr>
          <p:cNvSpPr/>
          <p:nvPr/>
        </p:nvSpPr>
        <p:spPr>
          <a:xfrm>
            <a:off x="6096000" y="1916378"/>
            <a:ext cx="5496810" cy="3023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False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manipulated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information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reported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as fact.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AR" sz="2000" dirty="0">
              <a:solidFill>
                <a:schemeClr val="tx2">
                  <a:lumMod val="75000"/>
                  <a:lumOff val="2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Designed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intention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spreading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false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information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shaping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public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opinion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creating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doubt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fear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making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money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shaping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social and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political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decisions</a:t>
            </a:r>
            <a:r>
              <a:rPr lang="es-A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s-AR" sz="2000" dirty="0" err="1">
              <a:solidFill>
                <a:schemeClr val="tx2">
                  <a:lumMod val="75000"/>
                  <a:lumOff val="2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904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2650EF4-685B-24A4-6C14-28F586F9C6A6}"/>
              </a:ext>
            </a:extLst>
          </p:cNvPr>
          <p:cNvSpPr/>
          <p:nvPr/>
        </p:nvSpPr>
        <p:spPr>
          <a:xfrm>
            <a:off x="336735" y="1616998"/>
            <a:ext cx="5173111" cy="2500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304800" algn="l" rtl="0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141414"/>
              </a:buClr>
              <a:buSzPts val="1200"/>
              <a:buFont typeface="Montserrat"/>
              <a:buChar char="●"/>
            </a:pPr>
            <a:r>
              <a:rPr lang="es-CR" sz="2000" dirty="0">
                <a:solidFill>
                  <a:schemeClr val="tx2">
                    <a:lumMod val="90000"/>
                    <a:lumOff val="10000"/>
                  </a:schemeClr>
                </a:solidFill>
                <a:ea typeface="Montserrat"/>
                <a:cs typeface="Montserrat"/>
                <a:sym typeface="Montserrat"/>
              </a:rPr>
              <a:t>Redes sociales</a:t>
            </a:r>
          </a:p>
          <a:p>
            <a:pPr marL="457200" lvl="0" indent="-30480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200"/>
              <a:buFont typeface="Montserrat"/>
              <a:buChar char="●"/>
            </a:pPr>
            <a:r>
              <a:rPr lang="es-CR" sz="2000" dirty="0">
                <a:solidFill>
                  <a:schemeClr val="tx2">
                    <a:lumMod val="90000"/>
                    <a:lumOff val="10000"/>
                  </a:schemeClr>
                </a:solidFill>
                <a:ea typeface="Montserrat"/>
                <a:cs typeface="Montserrat"/>
                <a:sym typeface="Montserrat"/>
              </a:rPr>
              <a:t>Servicios de mensajería instantánea como WhatsApp o </a:t>
            </a:r>
            <a:r>
              <a:rPr lang="es-CR" sz="2000" dirty="0" err="1">
                <a:solidFill>
                  <a:schemeClr val="tx2">
                    <a:lumMod val="90000"/>
                    <a:lumOff val="10000"/>
                  </a:schemeClr>
                </a:solidFill>
                <a:ea typeface="Montserrat"/>
                <a:cs typeface="Montserrat"/>
                <a:sym typeface="Montserrat"/>
              </a:rPr>
              <a:t>Telegram</a:t>
            </a:r>
            <a:endParaRPr lang="es-CR" sz="2000" dirty="0">
              <a:solidFill>
                <a:schemeClr val="tx2">
                  <a:lumMod val="90000"/>
                  <a:lumOff val="10000"/>
                </a:schemeClr>
              </a:solidFill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200"/>
              <a:buFont typeface="Montserrat"/>
              <a:buChar char="●"/>
            </a:pPr>
            <a:r>
              <a:rPr lang="es-CR" sz="2000" dirty="0">
                <a:solidFill>
                  <a:schemeClr val="tx2">
                    <a:lumMod val="90000"/>
                    <a:lumOff val="10000"/>
                  </a:schemeClr>
                </a:solidFill>
                <a:ea typeface="Montserrat"/>
                <a:cs typeface="Montserrat"/>
                <a:sym typeface="Montserrat"/>
              </a:rPr>
              <a:t>Medios de comunicación masiva</a:t>
            </a:r>
          </a:p>
          <a:p>
            <a:pPr marL="457200" lvl="0" indent="-30480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200"/>
              <a:buFont typeface="Montserrat"/>
              <a:buChar char="●"/>
            </a:pPr>
            <a:r>
              <a:rPr lang="es-CR" sz="2000" dirty="0">
                <a:solidFill>
                  <a:schemeClr val="tx2">
                    <a:lumMod val="90000"/>
                    <a:lumOff val="10000"/>
                  </a:schemeClr>
                </a:solidFill>
                <a:ea typeface="Montserrat"/>
                <a:cs typeface="Montserrat"/>
                <a:sym typeface="Montserrat"/>
              </a:rPr>
              <a:t>Blogs o páginas falsas</a:t>
            </a:r>
            <a:endParaRPr lang="es-CR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E99BA49-6879-302F-EA14-1E39D591403A}"/>
              </a:ext>
            </a:extLst>
          </p:cNvPr>
          <p:cNvSpPr txBox="1"/>
          <p:nvPr/>
        </p:nvSpPr>
        <p:spPr>
          <a:xfrm>
            <a:off x="574851" y="503518"/>
            <a:ext cx="44895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b="1" dirty="0">
                <a:solidFill>
                  <a:srgbClr val="002060"/>
                </a:solidFill>
              </a:rPr>
              <a:t>¿Cómo se viralizan las noticias falsas?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4BDE552-87C6-9371-C23C-D3A0684C8BF9}"/>
              </a:ext>
            </a:extLst>
          </p:cNvPr>
          <p:cNvSpPr txBox="1"/>
          <p:nvPr/>
        </p:nvSpPr>
        <p:spPr>
          <a:xfrm>
            <a:off x="594224" y="4456237"/>
            <a:ext cx="51731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b="1" dirty="0">
                <a:solidFill>
                  <a:srgbClr val="002060"/>
                </a:solidFill>
              </a:rPr>
              <a:t>Común denominador:  </a:t>
            </a:r>
          </a:p>
          <a:p>
            <a:r>
              <a:rPr lang="es-AR" sz="2400" b="1" dirty="0">
                <a:solidFill>
                  <a:srgbClr val="002060"/>
                </a:solidFill>
              </a:rPr>
              <a:t>No verificación de la información</a:t>
            </a:r>
            <a:r>
              <a:rPr lang="es-AR" sz="2400" b="1" dirty="0"/>
              <a:t>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F83B6A0-68AE-3C8A-5D5D-15AF89B02BB0}"/>
              </a:ext>
            </a:extLst>
          </p:cNvPr>
          <p:cNvSpPr txBox="1"/>
          <p:nvPr/>
        </p:nvSpPr>
        <p:spPr>
          <a:xfrm>
            <a:off x="6424666" y="503518"/>
            <a:ext cx="44895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How</a:t>
            </a:r>
            <a:r>
              <a:rPr lang="es-AR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AR" sz="28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does</a:t>
            </a:r>
            <a:r>
              <a:rPr lang="es-AR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AR" sz="28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fake</a:t>
            </a:r>
            <a:r>
              <a:rPr lang="es-AR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AR" sz="28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news</a:t>
            </a:r>
            <a:r>
              <a:rPr lang="es-AR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AR" sz="28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go</a:t>
            </a:r>
            <a:r>
              <a:rPr lang="es-AR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viral?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2026BA3-CDE2-71D8-B3BF-FDBEF2B04C18}"/>
              </a:ext>
            </a:extLst>
          </p:cNvPr>
          <p:cNvSpPr/>
          <p:nvPr/>
        </p:nvSpPr>
        <p:spPr>
          <a:xfrm>
            <a:off x="6082869" y="1795074"/>
            <a:ext cx="5173111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304800" algn="l" rtl="0">
              <a:spcBef>
                <a:spcPts val="1800"/>
              </a:spcBef>
              <a:spcAft>
                <a:spcPts val="0"/>
              </a:spcAft>
              <a:buClr>
                <a:srgbClr val="141414"/>
              </a:buClr>
              <a:buSzPts val="1200"/>
              <a:buFont typeface="Montserrat"/>
              <a:buChar char="●"/>
            </a:pPr>
            <a:r>
              <a:rPr lang="es-C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Social Media</a:t>
            </a:r>
          </a:p>
          <a:p>
            <a:pPr marL="457200" lvl="0" indent="-304800" algn="l" rtl="0">
              <a:spcBef>
                <a:spcPts val="1800"/>
              </a:spcBef>
              <a:spcAft>
                <a:spcPts val="0"/>
              </a:spcAft>
              <a:buClr>
                <a:srgbClr val="141414"/>
              </a:buClr>
              <a:buSzPts val="1200"/>
              <a:buFont typeface="Montserrat"/>
              <a:buChar char="●"/>
            </a:pPr>
            <a:r>
              <a:rPr lang="es-C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Instant</a:t>
            </a:r>
            <a:r>
              <a:rPr lang="es-C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C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messaging</a:t>
            </a:r>
            <a:r>
              <a:rPr lang="es-C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C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services</a:t>
            </a:r>
            <a:r>
              <a:rPr lang="es-C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C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such</a:t>
            </a:r>
            <a:r>
              <a:rPr lang="es-C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as WhatsApp </a:t>
            </a:r>
            <a:r>
              <a:rPr lang="es-C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or</a:t>
            </a:r>
            <a:r>
              <a:rPr lang="es-C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C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Telegram</a:t>
            </a:r>
            <a:endParaRPr lang="es-CR" sz="2000" dirty="0">
              <a:solidFill>
                <a:schemeClr val="tx2">
                  <a:lumMod val="75000"/>
                  <a:lumOff val="25000"/>
                </a:schemeClr>
              </a:solidFill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1800"/>
              </a:spcBef>
              <a:spcAft>
                <a:spcPts val="0"/>
              </a:spcAft>
              <a:buClr>
                <a:srgbClr val="141414"/>
              </a:buClr>
              <a:buSzPts val="1200"/>
              <a:buFont typeface="Montserrat"/>
              <a:buChar char="●"/>
            </a:pPr>
            <a:r>
              <a:rPr lang="es-CR" sz="2000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Mass</a:t>
            </a:r>
            <a:r>
              <a:rPr lang="es-C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Media</a:t>
            </a:r>
          </a:p>
          <a:p>
            <a:pPr marL="457200" lvl="0" indent="-304800" algn="l" rtl="0">
              <a:spcBef>
                <a:spcPts val="1800"/>
              </a:spcBef>
              <a:spcAft>
                <a:spcPts val="0"/>
              </a:spcAft>
              <a:buClr>
                <a:srgbClr val="141414"/>
              </a:buClr>
              <a:buSzPts val="1200"/>
              <a:buFont typeface="Montserrat"/>
              <a:buChar char="●"/>
            </a:pPr>
            <a:r>
              <a:rPr lang="es-CR" sz="2000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Blogs páginas falsas</a:t>
            </a:r>
            <a:endParaRPr lang="es-CR" sz="2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6A4759A-9B55-0189-CA38-D3915C46E353}"/>
              </a:ext>
            </a:extLst>
          </p:cNvPr>
          <p:cNvSpPr txBox="1"/>
          <p:nvPr/>
        </p:nvSpPr>
        <p:spPr>
          <a:xfrm>
            <a:off x="6424665" y="4456237"/>
            <a:ext cx="51731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Common</a:t>
            </a:r>
            <a:r>
              <a:rPr lang="es-AR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AR" sz="2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denominator</a:t>
            </a:r>
            <a:r>
              <a:rPr lang="es-AR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:  </a:t>
            </a:r>
          </a:p>
          <a:p>
            <a:r>
              <a:rPr lang="es-AR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Non-</a:t>
            </a:r>
            <a:r>
              <a:rPr lang="es-AR" sz="2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verification</a:t>
            </a:r>
            <a:r>
              <a:rPr lang="es-AR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AR" sz="2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of</a:t>
            </a:r>
            <a:r>
              <a:rPr lang="es-AR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AR" sz="24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information</a:t>
            </a:r>
            <a:r>
              <a:rPr lang="es-AR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8749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1A9DE02-C980-B8A5-EAAE-C7B64F187893}"/>
              </a:ext>
            </a:extLst>
          </p:cNvPr>
          <p:cNvSpPr txBox="1"/>
          <p:nvPr/>
        </p:nvSpPr>
        <p:spPr>
          <a:xfrm>
            <a:off x="825499" y="1031894"/>
            <a:ext cx="4466277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48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7</a:t>
            </a:r>
            <a:r>
              <a:rPr lang="es-AR" sz="2800" b="1" dirty="0">
                <a:solidFill>
                  <a:srgbClr val="002060"/>
                </a:solidFill>
              </a:rPr>
              <a:t> razones por las que las noticias falsas se viralizan fácilmente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62DB0DF-081A-B391-DE25-73A193516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749" y="939114"/>
            <a:ext cx="5925752" cy="4142273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8C14D55-B10F-EB06-E2D8-1135D524B2A8}"/>
              </a:ext>
            </a:extLst>
          </p:cNvPr>
          <p:cNvSpPr txBox="1"/>
          <p:nvPr/>
        </p:nvSpPr>
        <p:spPr>
          <a:xfrm>
            <a:off x="825498" y="3203942"/>
            <a:ext cx="4466277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4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7</a:t>
            </a:r>
            <a:r>
              <a:rPr lang="es-AR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AR" sz="28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reasons</a:t>
            </a:r>
            <a:r>
              <a:rPr lang="es-AR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AR" sz="28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why</a:t>
            </a:r>
            <a:r>
              <a:rPr lang="es-AR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AR" sz="28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fake</a:t>
            </a:r>
            <a:r>
              <a:rPr lang="es-AR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AR" sz="28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news</a:t>
            </a:r>
            <a:r>
              <a:rPr lang="es-AR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AR" sz="28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easily</a:t>
            </a:r>
            <a:r>
              <a:rPr lang="es-AR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AR" sz="28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goes</a:t>
            </a:r>
            <a:r>
              <a:rPr lang="es-AR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viral</a:t>
            </a:r>
          </a:p>
        </p:txBody>
      </p:sp>
    </p:spTree>
    <p:extLst>
      <p:ext uri="{BB962C8B-B14F-4D97-AF65-F5344CB8AC3E}">
        <p14:creationId xmlns:p14="http://schemas.microsoft.com/office/powerpoint/2010/main" val="3901515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>
            <a:extLst>
              <a:ext uri="{FF2B5EF4-FFF2-40B4-BE49-F238E27FC236}">
                <a16:creationId xmlns:a16="http://schemas.microsoft.com/office/drawing/2014/main" id="{78E7674A-E12D-1BEA-6771-E3C718CBF9BF}"/>
              </a:ext>
            </a:extLst>
          </p:cNvPr>
          <p:cNvGrpSpPr/>
          <p:nvPr/>
        </p:nvGrpSpPr>
        <p:grpSpPr>
          <a:xfrm>
            <a:off x="507660" y="817373"/>
            <a:ext cx="5058683" cy="3468927"/>
            <a:chOff x="384830" y="837236"/>
            <a:chExt cx="5058683" cy="3468927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98833416-ABA9-F731-57BB-BD125B5A9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50674" y="837236"/>
              <a:ext cx="1435100" cy="1435100"/>
            </a:xfrm>
            <a:prstGeom prst="rect">
              <a:avLst/>
            </a:prstGeom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D090839D-B131-E7DF-A19B-1138BD0B3AA6}"/>
                </a:ext>
              </a:extLst>
            </p:cNvPr>
            <p:cNvSpPr txBox="1"/>
            <p:nvPr/>
          </p:nvSpPr>
          <p:spPr>
            <a:xfrm>
              <a:off x="384830" y="2551837"/>
              <a:ext cx="5058683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eaLnBrk="1" hangingPunct="1">
                <a:defRPr/>
              </a:pPr>
              <a:r>
                <a:rPr lang="es-ES" sz="1800" b="1" dirty="0">
                  <a:solidFill>
                    <a:srgbClr val="002060"/>
                  </a:solidFill>
                </a:rPr>
                <a:t>Diseño algorítmico: </a:t>
              </a:r>
              <a:r>
                <a:rPr lang="es-ES" sz="1800" dirty="0">
                  <a:solidFill>
                    <a:srgbClr val="002060"/>
                  </a:solidFill>
                </a:rPr>
                <a:t>Prioriza el contenido que genera mayor interacción. </a:t>
              </a:r>
            </a:p>
            <a:p>
              <a:pPr eaLnBrk="1" hangingPunct="1">
                <a:defRPr/>
              </a:pPr>
              <a:endParaRPr lang="es-ES" dirty="0">
                <a:solidFill>
                  <a:srgbClr val="002060"/>
                </a:solidFill>
              </a:endParaRPr>
            </a:p>
            <a:p>
              <a:pPr algn="just" eaLnBrk="1" hangingPunct="1">
                <a:defRPr/>
              </a:pPr>
              <a:r>
                <a:rPr lang="es-ES" sz="1800" b="1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Algorithmic</a:t>
              </a:r>
              <a:r>
                <a:rPr lang="es-ES" sz="1800" b="1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b="1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design</a:t>
              </a:r>
              <a:r>
                <a:rPr lang="es-ES" sz="1800" b="1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: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Give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the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highest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importance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to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the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information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that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causes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the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most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engagement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. </a:t>
              </a:r>
            </a:p>
          </p:txBody>
        </p:sp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299576AA-3F3D-1DFC-A655-068991A84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7400" y="1361388"/>
              <a:ext cx="678343" cy="678343"/>
            </a:xfrm>
            <a:prstGeom prst="rect">
              <a:avLst/>
            </a:prstGeom>
          </p:spPr>
        </p:pic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C150FD8-CF7A-2B5C-5BC6-7771CCA63864}"/>
              </a:ext>
            </a:extLst>
          </p:cNvPr>
          <p:cNvGrpSpPr/>
          <p:nvPr/>
        </p:nvGrpSpPr>
        <p:grpSpPr>
          <a:xfrm>
            <a:off x="6096000" y="862289"/>
            <a:ext cx="5702964" cy="3443874"/>
            <a:chOff x="6096000" y="862289"/>
            <a:chExt cx="5702964" cy="3443874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E0BF8CE2-C435-00B7-984D-3678B312D3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03419" y="862289"/>
              <a:ext cx="1384995" cy="1384995"/>
            </a:xfrm>
            <a:prstGeom prst="rect">
              <a:avLst/>
            </a:prstGeom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6AEAD3AB-07AA-3601-3058-896F2F47052A}"/>
                </a:ext>
              </a:extLst>
            </p:cNvPr>
            <p:cNvSpPr txBox="1"/>
            <p:nvPr/>
          </p:nvSpPr>
          <p:spPr>
            <a:xfrm>
              <a:off x="6096000" y="2551837"/>
              <a:ext cx="570296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eaLnBrk="1" hangingPunct="1">
                <a:defRPr/>
              </a:pPr>
              <a:r>
                <a:rPr lang="es-ES" sz="1800" b="1" dirty="0">
                  <a:solidFill>
                    <a:srgbClr val="002060"/>
                  </a:solidFill>
                </a:rPr>
                <a:t>Velocidad de la información: </a:t>
              </a:r>
              <a:r>
                <a:rPr lang="es-ES" sz="1800" dirty="0">
                  <a:solidFill>
                    <a:srgbClr val="002060"/>
                  </a:solidFill>
                </a:rPr>
                <a:t>velocidad que supera los esfuerzos por desmentir información falsa.</a:t>
              </a:r>
            </a:p>
            <a:p>
              <a:pPr algn="just" eaLnBrk="1" hangingPunct="1">
                <a:defRPr/>
              </a:pPr>
              <a:endParaRPr lang="es-ES" dirty="0">
                <a:solidFill>
                  <a:srgbClr val="002060"/>
                </a:solidFill>
              </a:endParaRPr>
            </a:p>
            <a:p>
              <a:pPr algn="just">
                <a:defRPr/>
              </a:pPr>
              <a:r>
                <a:rPr lang="es-ES" sz="1800" b="1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Speed</a:t>
              </a:r>
              <a:r>
                <a:rPr lang="es-ES" sz="1800" b="1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b="1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of</a:t>
              </a:r>
              <a:r>
                <a:rPr lang="es-ES" sz="1800" b="1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b="1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information</a:t>
              </a:r>
              <a:r>
                <a:rPr lang="es-ES" sz="1800" b="1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: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speed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that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exceeds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efforts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to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disprove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false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information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.</a:t>
              </a:r>
            </a:p>
            <a:p>
              <a:pPr eaLnBrk="1" hangingPunct="1">
                <a:defRPr/>
              </a:pPr>
              <a:endParaRPr lang="es-ES" sz="1800" dirty="0">
                <a:solidFill>
                  <a:srgbClr val="002060"/>
                </a:solidFill>
              </a:endParaRPr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90276E99-F1B2-B290-C7B7-43DF97CC1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18638" y="1280772"/>
              <a:ext cx="739096" cy="7390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6757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F58EEB40-2BFC-8AC4-09B8-5CC11AA92AD4}"/>
              </a:ext>
            </a:extLst>
          </p:cNvPr>
          <p:cNvGrpSpPr/>
          <p:nvPr/>
        </p:nvGrpSpPr>
        <p:grpSpPr>
          <a:xfrm>
            <a:off x="398585" y="882259"/>
            <a:ext cx="5697415" cy="3433721"/>
            <a:chOff x="398585" y="1134168"/>
            <a:chExt cx="5697415" cy="3433721"/>
          </a:xfrm>
        </p:grpSpPr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3EE054DA-3748-602F-9B9A-9A75DA50782D}"/>
                </a:ext>
              </a:extLst>
            </p:cNvPr>
            <p:cNvSpPr txBox="1"/>
            <p:nvPr/>
          </p:nvSpPr>
          <p:spPr>
            <a:xfrm>
              <a:off x="398585" y="3090561"/>
              <a:ext cx="5697415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eaLnBrk="1" hangingPunct="1">
                <a:defRPr/>
              </a:pPr>
              <a:r>
                <a:rPr lang="es-ES" sz="1800" b="1" dirty="0">
                  <a:solidFill>
                    <a:srgbClr val="002060"/>
                  </a:solidFill>
                </a:rPr>
                <a:t>Confirmación de sesgos: </a:t>
              </a:r>
              <a:r>
                <a:rPr lang="es-ES" sz="1800" dirty="0">
                  <a:solidFill>
                    <a:srgbClr val="002060"/>
                  </a:solidFill>
                </a:rPr>
                <a:t>Compartir información que confirma </a:t>
              </a:r>
              <a:r>
                <a:rPr lang="es-ES" dirty="0">
                  <a:solidFill>
                    <a:srgbClr val="002060"/>
                  </a:solidFill>
                </a:rPr>
                <a:t>mis</a:t>
              </a:r>
              <a:r>
                <a:rPr lang="es-ES" sz="1800" dirty="0">
                  <a:solidFill>
                    <a:srgbClr val="002060"/>
                  </a:solidFill>
                </a:rPr>
                <a:t> creencias  sean verdaderas o no. </a:t>
              </a:r>
            </a:p>
            <a:p>
              <a:pPr algn="just" eaLnBrk="1" hangingPunct="1">
                <a:defRPr/>
              </a:pPr>
              <a:endParaRPr lang="es-ES" dirty="0">
                <a:solidFill>
                  <a:srgbClr val="002060"/>
                </a:solidFill>
              </a:endParaRPr>
            </a:p>
            <a:p>
              <a:pPr algn="just" eaLnBrk="1" hangingPunct="1">
                <a:defRPr/>
              </a:pPr>
              <a:r>
                <a:rPr lang="es-ES" sz="1800" b="1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Confirmation</a:t>
              </a:r>
              <a:r>
                <a:rPr lang="es-ES" sz="1800" b="1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b="1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bias</a:t>
              </a:r>
              <a:r>
                <a:rPr lang="es-ES" sz="1800" b="1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: 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Share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information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that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confirms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my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beliefs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whether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they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are true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or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not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. </a:t>
              </a:r>
            </a:p>
          </p:txBody>
        </p:sp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AA8EEF64-971F-2D4C-022A-70A239F162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71819" y="1134168"/>
              <a:ext cx="1579091" cy="1579091"/>
            </a:xfrm>
            <a:prstGeom prst="rect">
              <a:avLst/>
            </a:prstGeom>
          </p:spPr>
        </p:pic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11EDE3D9-6165-4999-8C56-F351CC058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8588" y="1379751"/>
              <a:ext cx="694710" cy="694710"/>
            </a:xfrm>
            <a:prstGeom prst="rect">
              <a:avLst/>
            </a:prstGeom>
          </p:spPr>
        </p:pic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978EF7EC-7347-1AB9-7DF3-7879E5A9F8A3}"/>
              </a:ext>
            </a:extLst>
          </p:cNvPr>
          <p:cNvGrpSpPr/>
          <p:nvPr/>
        </p:nvGrpSpPr>
        <p:grpSpPr>
          <a:xfrm>
            <a:off x="6813071" y="1134168"/>
            <a:ext cx="4980344" cy="3957942"/>
            <a:chOff x="6734542" y="1058448"/>
            <a:chExt cx="4980344" cy="3957942"/>
          </a:xfrm>
        </p:grpSpPr>
        <p:sp>
          <p:nvSpPr>
            <p:cNvPr id="4" name="1 CuadroTexto">
              <a:extLst>
                <a:ext uri="{FF2B5EF4-FFF2-40B4-BE49-F238E27FC236}">
                  <a16:creationId xmlns:a16="http://schemas.microsoft.com/office/drawing/2014/main" id="{67AD3F0A-7B78-344A-AAC0-D96BC2A4E4E5}"/>
                </a:ext>
              </a:extLst>
            </p:cNvPr>
            <p:cNvSpPr txBox="1"/>
            <p:nvPr/>
          </p:nvSpPr>
          <p:spPr>
            <a:xfrm>
              <a:off x="6734542" y="2523400"/>
              <a:ext cx="4980344" cy="24929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eaLnBrk="1" hangingPunct="1">
                <a:defRPr/>
              </a:pPr>
              <a:r>
                <a:rPr lang="es-ES" b="1" dirty="0">
                  <a:solidFill>
                    <a:srgbClr val="002060"/>
                  </a:solidFill>
                </a:rPr>
                <a:t>Emocionalidad: </a:t>
              </a:r>
              <a:r>
                <a:rPr lang="es-ES" dirty="0">
                  <a:solidFill>
                    <a:srgbClr val="002060"/>
                  </a:solidFill>
                </a:rPr>
                <a:t>Las </a:t>
              </a:r>
              <a:r>
                <a:rPr lang="es-ES" dirty="0" err="1">
                  <a:solidFill>
                    <a:srgbClr val="002060"/>
                  </a:solidFill>
                </a:rPr>
                <a:t>fake</a:t>
              </a:r>
              <a:r>
                <a:rPr lang="es-ES" dirty="0">
                  <a:solidFill>
                    <a:srgbClr val="002060"/>
                  </a:solidFill>
                </a:rPr>
                <a:t> </a:t>
              </a:r>
              <a:r>
                <a:rPr lang="es-ES" dirty="0" err="1">
                  <a:solidFill>
                    <a:srgbClr val="002060"/>
                  </a:solidFill>
                </a:rPr>
                <a:t>news</a:t>
              </a:r>
              <a:r>
                <a:rPr lang="es-ES" dirty="0">
                  <a:solidFill>
                    <a:srgbClr val="002060"/>
                  </a:solidFill>
                </a:rPr>
                <a:t> provocan emociones fuertes, como el miedo, la indignación o la sorpresa, lo que impulsa a las personas a compartirlas. </a:t>
              </a:r>
            </a:p>
            <a:p>
              <a:pPr algn="just" eaLnBrk="1" hangingPunct="1">
                <a:defRPr/>
              </a:pPr>
              <a:endParaRPr lang="es-ES" dirty="0">
                <a:solidFill>
                  <a:srgbClr val="002060"/>
                </a:solidFill>
              </a:endParaRPr>
            </a:p>
            <a:p>
              <a:pPr algn="just" eaLnBrk="1" hangingPunct="1">
                <a:defRPr/>
              </a:pPr>
              <a:r>
                <a:rPr lang="es-ES" b="1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Emotionality</a:t>
              </a:r>
              <a:r>
                <a:rPr lang="es-ES" b="1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: </a:t>
              </a:r>
              <a:r>
                <a:rPr lang="es-ES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Fake</a:t>
              </a:r>
              <a:r>
                <a:rPr lang="es-ES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news</a:t>
              </a:r>
              <a:r>
                <a:rPr lang="es-ES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provoke</a:t>
              </a:r>
              <a:r>
                <a:rPr lang="es-ES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strong</a:t>
              </a:r>
              <a:r>
                <a:rPr lang="es-ES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emotions</a:t>
              </a:r>
              <a:r>
                <a:rPr lang="es-ES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s-ES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such</a:t>
              </a:r>
              <a:r>
                <a:rPr lang="es-ES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as </a:t>
              </a:r>
              <a:r>
                <a:rPr lang="es-ES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fear</a:t>
              </a:r>
              <a:r>
                <a:rPr lang="es-ES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s-ES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indignation</a:t>
              </a:r>
              <a:r>
                <a:rPr lang="es-ES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or</a:t>
              </a:r>
              <a:r>
                <a:rPr lang="es-ES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surprise</a:t>
              </a:r>
              <a:r>
                <a:rPr lang="es-ES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s-ES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which</a:t>
              </a:r>
              <a:r>
                <a:rPr lang="es-ES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drives </a:t>
              </a:r>
              <a:r>
                <a:rPr lang="es-ES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people</a:t>
              </a:r>
              <a:r>
                <a:rPr lang="es-ES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to</a:t>
              </a:r>
              <a:r>
                <a:rPr lang="es-ES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share </a:t>
              </a:r>
              <a:r>
                <a:rPr lang="es-ES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them</a:t>
              </a:r>
              <a:r>
                <a:rPr lang="es-ES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quickly</a:t>
              </a:r>
              <a:r>
                <a:rPr lang="es-ES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.</a:t>
              </a:r>
            </a:p>
            <a:p>
              <a:pPr eaLnBrk="1" hangingPunct="1">
                <a:defRPr/>
              </a:pPr>
              <a:endParaRPr lang="es-ES" sz="1200" dirty="0">
                <a:solidFill>
                  <a:srgbClr val="002060"/>
                </a:solidFill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07FDCC60-DCDC-1671-12A0-3C9CE0FBD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34164" y="1058448"/>
              <a:ext cx="1181100" cy="1181100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F000CC7C-AE48-3EDD-F8C5-33B354F3D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64658" y="1199006"/>
              <a:ext cx="731573" cy="7315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425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070C47FD-79B1-7786-43D6-7C7CBE4E5FA6}"/>
              </a:ext>
            </a:extLst>
          </p:cNvPr>
          <p:cNvGrpSpPr/>
          <p:nvPr/>
        </p:nvGrpSpPr>
        <p:grpSpPr>
          <a:xfrm>
            <a:off x="497813" y="1134825"/>
            <a:ext cx="4867988" cy="3656855"/>
            <a:chOff x="497813" y="1134825"/>
            <a:chExt cx="4867988" cy="3656855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D090839D-B131-E7DF-A19B-1138BD0B3AA6}"/>
                </a:ext>
              </a:extLst>
            </p:cNvPr>
            <p:cNvSpPr txBox="1"/>
            <p:nvPr/>
          </p:nvSpPr>
          <p:spPr>
            <a:xfrm>
              <a:off x="497813" y="3037354"/>
              <a:ext cx="4867988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eaLnBrk="1" hangingPunct="1">
                <a:defRPr/>
              </a:pPr>
              <a:r>
                <a:rPr lang="es-ES" sz="1800" b="1" dirty="0">
                  <a:solidFill>
                    <a:srgbClr val="002060"/>
                  </a:solidFill>
                </a:rPr>
                <a:t>Falta de alfabetización digital: </a:t>
              </a:r>
              <a:r>
                <a:rPr lang="es-ES" sz="1800" dirty="0">
                  <a:solidFill>
                    <a:srgbClr val="002060"/>
                  </a:solidFill>
                </a:rPr>
                <a:t>falta de herramientas o conocimientos para identificar fuentes confiables</a:t>
              </a:r>
            </a:p>
            <a:p>
              <a:pPr algn="just" eaLnBrk="1" hangingPunct="1">
                <a:defRPr/>
              </a:pPr>
              <a:endParaRPr lang="es-ES" dirty="0">
                <a:solidFill>
                  <a:srgbClr val="002060"/>
                </a:solidFill>
              </a:endParaRPr>
            </a:p>
            <a:p>
              <a:pPr algn="just" eaLnBrk="1" hangingPunct="1">
                <a:defRPr/>
              </a:pPr>
              <a:r>
                <a:rPr lang="es-ES" sz="1800" b="1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Lack</a:t>
              </a:r>
              <a:r>
                <a:rPr lang="es-ES" sz="1800" b="1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b="1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of</a:t>
              </a:r>
              <a:r>
                <a:rPr lang="es-ES" sz="1800" b="1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digital </a:t>
              </a:r>
              <a:r>
                <a:rPr lang="es-ES" sz="1800" b="1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literacy</a:t>
              </a:r>
              <a:r>
                <a:rPr lang="es-ES" sz="1800" b="1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: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lack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of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tools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or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knowledge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to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identify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trusted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sources</a:t>
              </a:r>
              <a:endParaRPr lang="es-ES" sz="1800" dirty="0">
                <a:solidFill>
                  <a:schemeClr val="tx2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7977BB1B-B35D-6854-F458-942F4EC98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65057" y="1134825"/>
              <a:ext cx="1333500" cy="1333500"/>
            </a:xfrm>
            <a:prstGeom prst="rect">
              <a:avLst/>
            </a:prstGeom>
          </p:spPr>
        </p:pic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5D29FE30-5D56-E413-752C-0840E3B02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67114" y="1394133"/>
              <a:ext cx="672188" cy="672188"/>
            </a:xfrm>
            <a:prstGeom prst="rect">
              <a:avLst/>
            </a:prstGeom>
          </p:spPr>
        </p:pic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AEB82052-736F-F891-D97C-BA10FE64F6FB}"/>
              </a:ext>
            </a:extLst>
          </p:cNvPr>
          <p:cNvGrpSpPr/>
          <p:nvPr/>
        </p:nvGrpSpPr>
        <p:grpSpPr>
          <a:xfrm>
            <a:off x="6183856" y="1134825"/>
            <a:ext cx="5481711" cy="3379857"/>
            <a:chOff x="6183856" y="1134825"/>
            <a:chExt cx="5481711" cy="3379857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6AEAD3AB-07AA-3601-3058-896F2F47052A}"/>
                </a:ext>
              </a:extLst>
            </p:cNvPr>
            <p:cNvSpPr txBox="1"/>
            <p:nvPr/>
          </p:nvSpPr>
          <p:spPr>
            <a:xfrm>
              <a:off x="6183856" y="3037354"/>
              <a:ext cx="5481711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eaLnBrk="1" hangingPunct="1">
                <a:defRPr/>
              </a:pPr>
              <a:r>
                <a:rPr lang="es-ES" sz="1800" b="1" dirty="0">
                  <a:solidFill>
                    <a:srgbClr val="002060"/>
                  </a:solidFill>
                </a:rPr>
                <a:t>Anónimos y </a:t>
              </a:r>
              <a:r>
                <a:rPr lang="es-ES" sz="1800" b="1" dirty="0" err="1">
                  <a:solidFill>
                    <a:srgbClr val="002060"/>
                  </a:solidFill>
                </a:rPr>
                <a:t>bots</a:t>
              </a:r>
              <a:r>
                <a:rPr lang="es-ES" sz="1800" b="1" dirty="0">
                  <a:solidFill>
                    <a:srgbClr val="002060"/>
                  </a:solidFill>
                </a:rPr>
                <a:t>: </a:t>
              </a:r>
              <a:r>
                <a:rPr lang="es-ES" sz="1800" dirty="0">
                  <a:solidFill>
                    <a:srgbClr val="002060"/>
                  </a:solidFill>
                </a:rPr>
                <a:t>uso de cuentas falsas, anónimas y </a:t>
              </a:r>
              <a:r>
                <a:rPr lang="es-ES" sz="1800" dirty="0" err="1">
                  <a:solidFill>
                    <a:srgbClr val="002060"/>
                  </a:solidFill>
                </a:rPr>
                <a:t>bots</a:t>
              </a:r>
              <a:r>
                <a:rPr lang="es-ES" sz="1800" dirty="0">
                  <a:solidFill>
                    <a:srgbClr val="002060"/>
                  </a:solidFill>
                </a:rPr>
                <a:t> automáticos </a:t>
              </a:r>
            </a:p>
            <a:p>
              <a:pPr algn="just" eaLnBrk="1" hangingPunct="1">
                <a:defRPr/>
              </a:pPr>
              <a:endParaRPr lang="es-ES" dirty="0">
                <a:solidFill>
                  <a:srgbClr val="002060"/>
                </a:solidFill>
              </a:endParaRPr>
            </a:p>
            <a:p>
              <a:pPr algn="just" eaLnBrk="1" hangingPunct="1">
                <a:defRPr/>
              </a:pPr>
              <a:r>
                <a:rPr lang="es-ES" sz="1800" b="1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Anonymous and </a:t>
              </a:r>
              <a:r>
                <a:rPr lang="es-ES" sz="1800" b="1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bots</a:t>
              </a:r>
              <a:r>
                <a:rPr lang="es-ES" sz="1800" b="1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: 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use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of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fake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accounts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anonymous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and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automated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bots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4EBACAF-108C-8CDB-94FD-0B8FDA3C9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66679" y="1134825"/>
              <a:ext cx="1485900" cy="1485900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6668E09B-33DF-33F4-27BC-065C12A18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57724" y="1394133"/>
              <a:ext cx="707623" cy="7076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106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5F3263E6-B0CF-E523-170A-DA8E04AF93E1}"/>
              </a:ext>
            </a:extLst>
          </p:cNvPr>
          <p:cNvGrpSpPr/>
          <p:nvPr/>
        </p:nvGrpSpPr>
        <p:grpSpPr>
          <a:xfrm>
            <a:off x="3559996" y="1076711"/>
            <a:ext cx="5507785" cy="3730714"/>
            <a:chOff x="1540128" y="899290"/>
            <a:chExt cx="5507785" cy="3730714"/>
          </a:xfrm>
        </p:grpSpPr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3EE054DA-3748-602F-9B9A-9A75DA50782D}"/>
                </a:ext>
              </a:extLst>
            </p:cNvPr>
            <p:cNvSpPr txBox="1"/>
            <p:nvPr/>
          </p:nvSpPr>
          <p:spPr>
            <a:xfrm>
              <a:off x="1540128" y="2598679"/>
              <a:ext cx="5507785" cy="20313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eaLnBrk="1" hangingPunct="1">
                <a:defRPr/>
              </a:pPr>
              <a:r>
                <a:rPr lang="es-ES" sz="1800" b="1" dirty="0">
                  <a:solidFill>
                    <a:srgbClr val="002060"/>
                  </a:solidFill>
                </a:rPr>
                <a:t>Ecosistemas cerrados (burbujas informativas): </a:t>
              </a:r>
              <a:r>
                <a:rPr lang="es-ES" sz="1800" dirty="0">
                  <a:solidFill>
                    <a:srgbClr val="002060"/>
                  </a:solidFill>
                </a:rPr>
                <a:t>usuarios ven principalmente contenido que coincide con sus intereses y creencias</a:t>
              </a:r>
            </a:p>
            <a:p>
              <a:pPr algn="just" eaLnBrk="1" hangingPunct="1">
                <a:defRPr/>
              </a:pPr>
              <a:endParaRPr lang="es-ES" dirty="0">
                <a:solidFill>
                  <a:srgbClr val="002060"/>
                </a:solidFill>
              </a:endParaRPr>
            </a:p>
            <a:p>
              <a:pPr algn="just" eaLnBrk="1" hangingPunct="1">
                <a:defRPr/>
              </a:pP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Closed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ecosystems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(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information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bubbles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):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users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mainly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view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content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that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matches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their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interests</a:t>
              </a:r>
              <a:r>
                <a:rPr lang="es-ES" sz="18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 and </a:t>
              </a:r>
              <a:r>
                <a:rPr lang="es-ES" sz="1800" dirty="0" err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beliefs</a:t>
              </a:r>
              <a:endParaRPr lang="es-ES" sz="1800" dirty="0">
                <a:solidFill>
                  <a:schemeClr val="tx2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03F73F22-0B00-C77D-E36A-C093386AE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17299" y="899290"/>
              <a:ext cx="1409700" cy="1409700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A91340E9-A44F-18BF-9059-ACFD26691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25007" y="1234443"/>
              <a:ext cx="739393" cy="7393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632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69;p15">
            <a:extLst>
              <a:ext uri="{FF2B5EF4-FFF2-40B4-BE49-F238E27FC236}">
                <a16:creationId xmlns:a16="http://schemas.microsoft.com/office/drawing/2014/main" id="{F24CB328-1B5F-5889-E780-2B6C487C8E64}"/>
              </a:ext>
            </a:extLst>
          </p:cNvPr>
          <p:cNvSpPr txBox="1"/>
          <p:nvPr/>
        </p:nvSpPr>
        <p:spPr>
          <a:xfrm>
            <a:off x="173650" y="1343851"/>
            <a:ext cx="5570353" cy="384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s" b="1" dirty="0">
                <a:solidFill>
                  <a:schemeClr val="dk1"/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Desinformación deliberada</a:t>
            </a:r>
            <a:r>
              <a:rPr lang="es" dirty="0">
                <a:solidFill>
                  <a:schemeClr val="dk1"/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: Noticias completamente inventadas con el objetivo de engañar a las personas.</a:t>
            </a:r>
            <a:endParaRPr dirty="0">
              <a:solidFill>
                <a:schemeClr val="dk1"/>
              </a:solidFill>
              <a:latin typeface="Aptos" panose="020B0004020202020204" pitchFamily="34" charset="0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s" b="1" dirty="0">
                <a:solidFill>
                  <a:schemeClr val="dk1"/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Sensacionalismo</a:t>
            </a:r>
            <a:r>
              <a:rPr lang="es" dirty="0">
                <a:solidFill>
                  <a:schemeClr val="dk1"/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: Exagerar o distorsionar información para captar la atención de la audiencia.</a:t>
            </a:r>
            <a:endParaRPr dirty="0">
              <a:solidFill>
                <a:schemeClr val="dk1"/>
              </a:solidFill>
              <a:latin typeface="Aptos" panose="020B0004020202020204" pitchFamily="34" charset="0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s" b="1" dirty="0">
                <a:solidFill>
                  <a:schemeClr val="dk1"/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Descontextualización</a:t>
            </a:r>
            <a:r>
              <a:rPr lang="es" dirty="0">
                <a:solidFill>
                  <a:schemeClr val="dk1"/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: Utilizar hechos reales pero sacados de contexto para distorsionar su significado.</a:t>
            </a:r>
            <a:endParaRPr dirty="0">
              <a:solidFill>
                <a:schemeClr val="dk1"/>
              </a:solidFill>
              <a:latin typeface="Aptos" panose="020B0004020202020204" pitchFamily="34" charset="0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s" b="1" dirty="0">
                <a:solidFill>
                  <a:schemeClr val="dk1"/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Sátira o parodia</a:t>
            </a:r>
            <a:r>
              <a:rPr lang="es" dirty="0">
                <a:solidFill>
                  <a:schemeClr val="dk1"/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: pueden confundirse con noticias reales. </a:t>
            </a:r>
            <a:endParaRPr dirty="0">
              <a:solidFill>
                <a:schemeClr val="dk1"/>
              </a:solidFill>
              <a:latin typeface="Aptos" panose="020B00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8AAFE72-CC43-619D-6FAD-BF4809307AB8}"/>
              </a:ext>
            </a:extLst>
          </p:cNvPr>
          <p:cNvSpPr txBox="1"/>
          <p:nvPr/>
        </p:nvSpPr>
        <p:spPr>
          <a:xfrm>
            <a:off x="600699" y="438101"/>
            <a:ext cx="44662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b="1" dirty="0">
                <a:solidFill>
                  <a:srgbClr val="002060"/>
                </a:solidFill>
              </a:rPr>
              <a:t>Tipos de noticias falsas</a:t>
            </a:r>
          </a:p>
        </p:txBody>
      </p:sp>
      <p:sp>
        <p:nvSpPr>
          <p:cNvPr id="11" name="Google Shape;69;p15">
            <a:extLst>
              <a:ext uri="{FF2B5EF4-FFF2-40B4-BE49-F238E27FC236}">
                <a16:creationId xmlns:a16="http://schemas.microsoft.com/office/drawing/2014/main" id="{790FE84B-9A02-D84D-D40A-B8ABF1808198}"/>
              </a:ext>
            </a:extLst>
          </p:cNvPr>
          <p:cNvSpPr txBox="1"/>
          <p:nvPr/>
        </p:nvSpPr>
        <p:spPr>
          <a:xfrm>
            <a:off x="5901093" y="1365395"/>
            <a:ext cx="5570353" cy="3821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s-CR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Deliberate</a:t>
            </a:r>
            <a:r>
              <a:rPr lang="es-CR" b="1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misinformation</a:t>
            </a:r>
            <a:r>
              <a:rPr lang="es-CR" b="1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: 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News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that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has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been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entirely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made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up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to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mislead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people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.</a:t>
            </a:r>
          </a:p>
          <a:p>
            <a:pPr marL="45720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s-CR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Sensationalism</a:t>
            </a:r>
            <a:r>
              <a:rPr lang="es-CR" b="1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: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Exaggerating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or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distorting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information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to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capture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the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audience's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attention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.</a:t>
            </a:r>
          </a:p>
          <a:p>
            <a:pPr marL="45720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s-CR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Decontextualization</a:t>
            </a:r>
            <a:r>
              <a:rPr lang="es-CR" b="1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: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Using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real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facts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but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taking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them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out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of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context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to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distort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their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meaning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.</a:t>
            </a:r>
          </a:p>
          <a:p>
            <a:pPr marL="45720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s-CR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Satire</a:t>
            </a:r>
            <a:r>
              <a:rPr lang="es-CR" b="1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or</a:t>
            </a:r>
            <a:r>
              <a:rPr lang="es-CR" b="1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parody</a:t>
            </a:r>
            <a:r>
              <a:rPr lang="es-CR" b="1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: 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: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They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can be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taken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for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true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news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even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when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they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aren't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meant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to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mislead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. </a:t>
            </a:r>
          </a:p>
          <a:p>
            <a:pPr marL="45720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endParaRPr dirty="0">
              <a:solidFill>
                <a:schemeClr val="tx2">
                  <a:lumMod val="75000"/>
                  <a:lumOff val="25000"/>
                </a:schemeClr>
              </a:solidFill>
              <a:latin typeface="Aptos" panose="020B00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F605B52-C17C-A7E1-4393-E920F1DF4338}"/>
              </a:ext>
            </a:extLst>
          </p:cNvPr>
          <p:cNvSpPr txBox="1"/>
          <p:nvPr/>
        </p:nvSpPr>
        <p:spPr>
          <a:xfrm>
            <a:off x="6250745" y="475107"/>
            <a:ext cx="44662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Types</a:t>
            </a:r>
            <a:r>
              <a:rPr lang="es-AR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AR" sz="28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of</a:t>
            </a:r>
            <a:r>
              <a:rPr lang="es-AR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AR" sz="28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fake</a:t>
            </a:r>
            <a:r>
              <a:rPr lang="es-AR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AR" sz="28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news</a:t>
            </a:r>
            <a:endParaRPr lang="es-AR" sz="28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503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8;p15">
            <a:extLst>
              <a:ext uri="{FF2B5EF4-FFF2-40B4-BE49-F238E27FC236}">
                <a16:creationId xmlns:a16="http://schemas.microsoft.com/office/drawing/2014/main" id="{69900FAC-528F-6036-74D9-04C6C617A4B2}"/>
              </a:ext>
            </a:extLst>
          </p:cNvPr>
          <p:cNvSpPr txBox="1">
            <a:spLocks/>
          </p:cNvSpPr>
          <p:nvPr/>
        </p:nvSpPr>
        <p:spPr>
          <a:xfrm>
            <a:off x="1974033" y="144796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SzPts val="990"/>
            </a:pPr>
            <a:r>
              <a:rPr lang="es-CR" sz="2800" b="1" dirty="0">
                <a:latin typeface="Montserrat"/>
                <a:ea typeface="Montserrat"/>
                <a:cs typeface="Montserrat"/>
                <a:sym typeface="Montserrat"/>
              </a:rPr>
              <a:t>La mayoría de las  noticias falsas tienen agenda o intención por detrás. </a:t>
            </a:r>
          </a:p>
          <a:p>
            <a:pPr algn="ctr">
              <a:spcBef>
                <a:spcPts val="0"/>
              </a:spcBef>
              <a:buSzPts val="990"/>
            </a:pPr>
            <a:r>
              <a:rPr lang="es-CR" sz="2800" b="1" dirty="0">
                <a:latin typeface="Montserrat"/>
                <a:ea typeface="Montserrat"/>
                <a:cs typeface="Montserrat"/>
                <a:sym typeface="Montserrat"/>
              </a:rPr>
              <a:t>No son errores involuntarios</a:t>
            </a:r>
          </a:p>
        </p:txBody>
      </p:sp>
      <p:sp>
        <p:nvSpPr>
          <p:cNvPr id="2" name="Google Shape;68;p15">
            <a:extLst>
              <a:ext uri="{FF2B5EF4-FFF2-40B4-BE49-F238E27FC236}">
                <a16:creationId xmlns:a16="http://schemas.microsoft.com/office/drawing/2014/main" id="{2D45218E-3DB9-69A9-DD58-2211E0FE933E}"/>
              </a:ext>
            </a:extLst>
          </p:cNvPr>
          <p:cNvSpPr txBox="1">
            <a:spLocks/>
          </p:cNvSpPr>
          <p:nvPr/>
        </p:nvSpPr>
        <p:spPr>
          <a:xfrm>
            <a:off x="2474675" y="3142650"/>
            <a:ext cx="751931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SzPts val="990"/>
            </a:pPr>
            <a:r>
              <a:rPr lang="es-CR" sz="2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Most</a:t>
            </a:r>
            <a:r>
              <a:rPr lang="es-CR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CR" sz="2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fake</a:t>
            </a:r>
            <a:r>
              <a:rPr lang="es-CR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CR" sz="2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news</a:t>
            </a:r>
            <a:r>
              <a:rPr lang="es-CR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has a </a:t>
            </a:r>
            <a:r>
              <a:rPr lang="es-CR" sz="2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hidden</a:t>
            </a:r>
            <a:r>
              <a:rPr lang="es-CR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agenda </a:t>
            </a:r>
            <a:r>
              <a:rPr lang="es-CR" sz="2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or</a:t>
            </a:r>
            <a:r>
              <a:rPr lang="es-CR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CR" sz="2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intent</a:t>
            </a:r>
            <a:r>
              <a:rPr lang="es-CR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CR" sz="2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behind</a:t>
            </a:r>
            <a:r>
              <a:rPr lang="es-CR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CR" sz="2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it</a:t>
            </a:r>
            <a:r>
              <a:rPr lang="es-CR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  <a:p>
            <a:pPr algn="ctr">
              <a:spcBef>
                <a:spcPts val="0"/>
              </a:spcBef>
              <a:buSzPts val="990"/>
            </a:pPr>
            <a:r>
              <a:rPr lang="es-CR" sz="2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They</a:t>
            </a:r>
            <a:r>
              <a:rPr lang="es-CR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are </a:t>
            </a:r>
            <a:r>
              <a:rPr lang="es-CR" sz="2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not</a:t>
            </a:r>
            <a:r>
              <a:rPr lang="es-CR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CR" sz="2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unintentional</a:t>
            </a:r>
            <a:r>
              <a:rPr lang="es-CR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CR" sz="2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mistakes</a:t>
            </a:r>
            <a:endParaRPr lang="es-CR" sz="2800" b="1" dirty="0">
              <a:solidFill>
                <a:schemeClr val="tx2">
                  <a:lumMod val="75000"/>
                  <a:lumOff val="2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355119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8;p15">
            <a:extLst>
              <a:ext uri="{FF2B5EF4-FFF2-40B4-BE49-F238E27FC236}">
                <a16:creationId xmlns:a16="http://schemas.microsoft.com/office/drawing/2014/main" id="{69900FAC-528F-6036-74D9-04C6C617A4B2}"/>
              </a:ext>
            </a:extLst>
          </p:cNvPr>
          <p:cNvSpPr txBox="1">
            <a:spLocks/>
          </p:cNvSpPr>
          <p:nvPr/>
        </p:nvSpPr>
        <p:spPr>
          <a:xfrm>
            <a:off x="614103" y="929482"/>
            <a:ext cx="393840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SzPts val="990"/>
            </a:pPr>
            <a:r>
              <a:rPr lang="es-CR" sz="2800" b="1" dirty="0">
                <a:latin typeface="Montserrat"/>
                <a:ea typeface="Montserrat"/>
                <a:cs typeface="Montserrat"/>
                <a:sym typeface="Montserrat"/>
              </a:rPr>
              <a:t>Impacto de las noticias falsas en situaciones de emergencia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E92B6FB-BB14-1772-398B-40CB4A0541CA}"/>
              </a:ext>
            </a:extLst>
          </p:cNvPr>
          <p:cNvSpPr txBox="1"/>
          <p:nvPr/>
        </p:nvSpPr>
        <p:spPr>
          <a:xfrm>
            <a:off x="0" y="3843718"/>
            <a:ext cx="6096000" cy="1220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s-AR" sz="20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Polarización de la sociedad</a:t>
            </a:r>
          </a:p>
          <a:p>
            <a:pPr algn="ctr">
              <a:spcAft>
                <a:spcPts val="800"/>
              </a:spcAft>
            </a:pPr>
            <a:r>
              <a:rPr lang="es-AR" sz="20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Pérdida de confianza en las instituciones </a:t>
            </a:r>
          </a:p>
          <a:p>
            <a:pPr algn="ctr">
              <a:spcAft>
                <a:spcPts val="800"/>
              </a:spcAft>
            </a:pPr>
            <a:r>
              <a:rPr lang="es-AR" sz="20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Creación de pánico innecesario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76478F4-BBE7-D148-9EAD-55DF088B9D88}"/>
              </a:ext>
            </a:extLst>
          </p:cNvPr>
          <p:cNvSpPr txBox="1"/>
          <p:nvPr/>
        </p:nvSpPr>
        <p:spPr>
          <a:xfrm>
            <a:off x="4917033" y="3830418"/>
            <a:ext cx="6096000" cy="1220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s-AR" sz="20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Polarization</a:t>
            </a:r>
            <a:r>
              <a:rPr lang="es-AR" sz="20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s-AR" sz="20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society</a:t>
            </a:r>
            <a:endParaRPr lang="es-AR" sz="20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es-AR" sz="20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Loss</a:t>
            </a:r>
            <a:r>
              <a:rPr lang="es-AR" sz="20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s-AR" sz="20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confidence</a:t>
            </a:r>
            <a:r>
              <a:rPr lang="es-AR" sz="20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s-AR" sz="20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institutions</a:t>
            </a:r>
            <a:r>
              <a:rPr lang="es-AR" sz="20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800"/>
              </a:spcAft>
            </a:pPr>
            <a:r>
              <a:rPr lang="es-AR" sz="20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Creation</a:t>
            </a:r>
            <a:r>
              <a:rPr lang="es-AR" sz="20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s-AR" sz="20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unnecessary</a:t>
            </a:r>
            <a:r>
              <a:rPr lang="es-AR" sz="20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panic</a:t>
            </a:r>
            <a:endParaRPr lang="es-AR" sz="20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68;p15">
            <a:extLst>
              <a:ext uri="{FF2B5EF4-FFF2-40B4-BE49-F238E27FC236}">
                <a16:creationId xmlns:a16="http://schemas.microsoft.com/office/drawing/2014/main" id="{4895C893-DE52-2D01-CD7B-2D58BBD14022}"/>
              </a:ext>
            </a:extLst>
          </p:cNvPr>
          <p:cNvSpPr txBox="1">
            <a:spLocks/>
          </p:cNvSpPr>
          <p:nvPr/>
        </p:nvSpPr>
        <p:spPr>
          <a:xfrm>
            <a:off x="5700569" y="1076756"/>
            <a:ext cx="393840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SzPts val="990"/>
            </a:pPr>
            <a:r>
              <a:rPr lang="es-CR" sz="2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Impact</a:t>
            </a:r>
            <a:r>
              <a:rPr lang="es-CR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CR" sz="2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of</a:t>
            </a:r>
            <a:r>
              <a:rPr lang="es-CR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CR" sz="2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fake</a:t>
            </a:r>
            <a:r>
              <a:rPr lang="es-CR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CR" sz="2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news</a:t>
            </a:r>
            <a:r>
              <a:rPr lang="es-CR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in </a:t>
            </a:r>
            <a:r>
              <a:rPr lang="es-CR" sz="2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emergency</a:t>
            </a:r>
            <a:r>
              <a:rPr lang="es-CR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CR" sz="2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situations</a:t>
            </a:r>
            <a:endParaRPr lang="es-CR" sz="2800" b="1" dirty="0">
              <a:solidFill>
                <a:schemeClr val="tx2">
                  <a:lumMod val="75000"/>
                  <a:lumOff val="2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E792990-E089-7864-DC5D-03C6433B0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7673" y="2097271"/>
            <a:ext cx="1980074" cy="1574972"/>
          </a:xfrm>
          <a:prstGeom prst="round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E43CE2F-EE97-C62F-917D-442886657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2013" y="2833524"/>
            <a:ext cx="802835" cy="80283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4C735C1-3D20-5F1F-7C54-2A91AED2D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198" y="2820224"/>
            <a:ext cx="802835" cy="80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657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7E6F867-BEE7-7263-C7DF-77367D7828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416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Google Shape;96;p20">
            <a:extLst>
              <a:ext uri="{FF2B5EF4-FFF2-40B4-BE49-F238E27FC236}">
                <a16:creationId xmlns:a16="http://schemas.microsoft.com/office/drawing/2014/main" id="{2161CCD7-16D1-CD7E-DF64-B4441D4BEC67}"/>
              </a:ext>
            </a:extLst>
          </p:cNvPr>
          <p:cNvSpPr txBox="1">
            <a:spLocks/>
          </p:cNvSpPr>
          <p:nvPr/>
        </p:nvSpPr>
        <p:spPr>
          <a:xfrm>
            <a:off x="192366" y="0"/>
            <a:ext cx="4656581" cy="189991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000" dirty="0"/>
              <a:t>IRMA (2017) </a:t>
            </a:r>
          </a:p>
        </p:txBody>
      </p:sp>
      <p:sp>
        <p:nvSpPr>
          <p:cNvPr id="10" name="Google Shape;97;p20">
            <a:extLst>
              <a:ext uri="{FF2B5EF4-FFF2-40B4-BE49-F238E27FC236}">
                <a16:creationId xmlns:a16="http://schemas.microsoft.com/office/drawing/2014/main" id="{73D74F28-66FB-ED01-D4C9-9565023CB54C}"/>
              </a:ext>
            </a:extLst>
          </p:cNvPr>
          <p:cNvSpPr txBox="1">
            <a:spLocks/>
          </p:cNvSpPr>
          <p:nvPr/>
        </p:nvSpPr>
        <p:spPr>
          <a:xfrm>
            <a:off x="192366" y="1658761"/>
            <a:ext cx="5573751" cy="4245379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100" dirty="0" err="1">
                <a:highlight>
                  <a:srgbClr val="FAF7F9"/>
                </a:highlight>
                <a:sym typeface="Montserrat"/>
              </a:rPr>
              <a:t>Circulación</a:t>
            </a:r>
            <a:r>
              <a:rPr lang="en-US" sz="2100" dirty="0">
                <a:highlight>
                  <a:srgbClr val="FAF7F9"/>
                </a:highlight>
                <a:sym typeface="Montserrat"/>
              </a:rPr>
              <a:t> de </a:t>
            </a:r>
            <a:r>
              <a:rPr lang="en-US" sz="2100" dirty="0" err="1">
                <a:highlight>
                  <a:srgbClr val="FAF7F9"/>
                </a:highlight>
                <a:sym typeface="Montserrat"/>
              </a:rPr>
              <a:t>pronósticos</a:t>
            </a:r>
            <a:r>
              <a:rPr lang="en-US" sz="2100" dirty="0">
                <a:highlight>
                  <a:srgbClr val="FAF7F9"/>
                </a:highlight>
                <a:sym typeface="Montserrat"/>
              </a:rPr>
              <a:t> </a:t>
            </a:r>
            <a:r>
              <a:rPr lang="en-US" sz="2100" dirty="0" err="1">
                <a:highlight>
                  <a:srgbClr val="FAF7F9"/>
                </a:highlight>
                <a:sym typeface="Montserrat"/>
              </a:rPr>
              <a:t>meteorológicos</a:t>
            </a:r>
            <a:r>
              <a:rPr lang="en-US" sz="2100" dirty="0">
                <a:highlight>
                  <a:srgbClr val="FAF7F9"/>
                </a:highlight>
                <a:sym typeface="Montserrat"/>
              </a:rPr>
              <a:t> </a:t>
            </a:r>
            <a:r>
              <a:rPr lang="en-US" sz="2100" dirty="0" err="1">
                <a:highlight>
                  <a:srgbClr val="FAF7F9"/>
                </a:highlight>
                <a:sym typeface="Montserrat"/>
              </a:rPr>
              <a:t>falsos</a:t>
            </a:r>
            <a:r>
              <a:rPr lang="en-US" sz="2100" dirty="0">
                <a:highlight>
                  <a:srgbClr val="FAF7F9"/>
                </a:highlight>
                <a:sym typeface="Montserrat"/>
              </a:rPr>
              <a:t> </a:t>
            </a:r>
            <a:r>
              <a:rPr lang="en-US" sz="2100" dirty="0" err="1">
                <a:highlight>
                  <a:srgbClr val="FAF7F9"/>
                </a:highlight>
                <a:sym typeface="Montserrat"/>
              </a:rPr>
              <a:t>compartidos</a:t>
            </a:r>
            <a:r>
              <a:rPr lang="en-US" sz="2100" dirty="0">
                <a:highlight>
                  <a:srgbClr val="FAF7F9"/>
                </a:highlight>
                <a:sym typeface="Montserrat"/>
              </a:rPr>
              <a:t> </a:t>
            </a:r>
            <a:r>
              <a:rPr lang="en-US" sz="2100" dirty="0" err="1">
                <a:highlight>
                  <a:srgbClr val="FAF7F9"/>
                </a:highlight>
                <a:sym typeface="Montserrat"/>
              </a:rPr>
              <a:t>más</a:t>
            </a:r>
            <a:r>
              <a:rPr lang="en-US" sz="2100" dirty="0">
                <a:highlight>
                  <a:srgbClr val="FAF7F9"/>
                </a:highlight>
                <a:sym typeface="Montserrat"/>
              </a:rPr>
              <a:t> de 36,000 </a:t>
            </a:r>
            <a:r>
              <a:rPr lang="en-US" sz="2100" dirty="0" err="1">
                <a:highlight>
                  <a:srgbClr val="FAF7F9"/>
                </a:highlight>
                <a:sym typeface="Montserrat"/>
              </a:rPr>
              <a:t>veces</a:t>
            </a:r>
            <a:r>
              <a:rPr lang="en-US" sz="2100" dirty="0">
                <a:highlight>
                  <a:srgbClr val="FAF7F9"/>
                </a:highlight>
                <a:sym typeface="Montserrat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highlight>
                <a:srgbClr val="FAF7F9"/>
              </a:highlight>
              <a:sym typeface="Montserrat"/>
            </a:endParaRPr>
          </a:p>
          <a:p>
            <a:pPr marL="0" indent="0">
              <a:spcBef>
                <a:spcPts val="0"/>
              </a:spcBef>
              <a:buNone/>
            </a:pPr>
            <a:br>
              <a:rPr lang="en-US" sz="2000" dirty="0">
                <a:highlight>
                  <a:srgbClr val="FAF7F9"/>
                </a:highlight>
                <a:sym typeface="Montserrat"/>
              </a:rPr>
            </a:br>
            <a:r>
              <a:rPr lang="en-US" sz="2000" dirty="0">
                <a:highlight>
                  <a:srgbClr val="FAF7F9"/>
                </a:highlight>
                <a:sym typeface="Montserrat"/>
              </a:rPr>
              <a:t>Un </a:t>
            </a:r>
            <a:r>
              <a:rPr lang="en-US" sz="2000" dirty="0" err="1">
                <a:highlight>
                  <a:srgbClr val="FAF7F9"/>
                </a:highlight>
                <a:sym typeface="Montserrat"/>
              </a:rPr>
              <a:t>usuario</a:t>
            </a:r>
            <a:r>
              <a:rPr lang="en-US" sz="2000" dirty="0">
                <a:highlight>
                  <a:srgbClr val="FAF7F9"/>
                </a:highlight>
                <a:sym typeface="Montserrat"/>
              </a:rPr>
              <a:t> </a:t>
            </a:r>
            <a:r>
              <a:rPr lang="en-US" sz="2000" dirty="0" err="1">
                <a:highlight>
                  <a:srgbClr val="FAF7F9"/>
                </a:highlight>
                <a:sym typeface="Montserrat"/>
              </a:rPr>
              <a:t>en</a:t>
            </a:r>
            <a:r>
              <a:rPr lang="en-US" sz="2000" dirty="0">
                <a:highlight>
                  <a:srgbClr val="FAF7F9"/>
                </a:highlight>
                <a:sym typeface="Montserrat"/>
              </a:rPr>
              <a:t> Facebook anima a </a:t>
            </a:r>
            <a:r>
              <a:rPr lang="en-US" sz="2000" dirty="0" err="1">
                <a:highlight>
                  <a:srgbClr val="FAF7F9"/>
                </a:highlight>
                <a:sym typeface="Montserrat"/>
              </a:rPr>
              <a:t>los</a:t>
            </a:r>
            <a:r>
              <a:rPr lang="en-US" sz="2000" dirty="0">
                <a:highlight>
                  <a:srgbClr val="FAF7F9"/>
                </a:highlight>
                <a:sym typeface="Montserrat"/>
              </a:rPr>
              <a:t> </a:t>
            </a:r>
            <a:r>
              <a:rPr lang="en-US" sz="2000" dirty="0" err="1">
                <a:highlight>
                  <a:srgbClr val="FAF7F9"/>
                </a:highlight>
                <a:sym typeface="Montserrat"/>
              </a:rPr>
              <a:t>ciudadanos</a:t>
            </a:r>
            <a:r>
              <a:rPr lang="en-US" sz="2000" dirty="0">
                <a:highlight>
                  <a:srgbClr val="FAF7F9"/>
                </a:highlight>
                <a:sym typeface="Montserrat"/>
              </a:rPr>
              <a:t> </a:t>
            </a:r>
            <a:r>
              <a:rPr lang="en-US" sz="2000" dirty="0" err="1">
                <a:highlight>
                  <a:srgbClr val="FAF7F9"/>
                </a:highlight>
                <a:sym typeface="Montserrat"/>
              </a:rPr>
              <a:t>armados</a:t>
            </a:r>
            <a:r>
              <a:rPr lang="en-US" sz="2000" dirty="0">
                <a:highlight>
                  <a:srgbClr val="FAF7F9"/>
                </a:highlight>
                <a:sym typeface="Montserrat"/>
              </a:rPr>
              <a:t> a </a:t>
            </a:r>
            <a:r>
              <a:rPr lang="en-US" sz="2000" dirty="0" err="1">
                <a:highlight>
                  <a:srgbClr val="FAF7F9"/>
                </a:highlight>
                <a:sym typeface="Montserrat"/>
              </a:rPr>
              <a:t>enfrentarse</a:t>
            </a:r>
            <a:r>
              <a:rPr lang="en-US" sz="2000" dirty="0">
                <a:highlight>
                  <a:srgbClr val="FAF7F9"/>
                </a:highlight>
                <a:sym typeface="Montserrat"/>
              </a:rPr>
              <a:t> </a:t>
            </a:r>
            <a:r>
              <a:rPr lang="en-US" sz="2000" dirty="0" err="1">
                <a:highlight>
                  <a:srgbClr val="FAF7F9"/>
                </a:highlight>
                <a:sym typeface="Montserrat"/>
              </a:rPr>
              <a:t>juntos</a:t>
            </a:r>
            <a:r>
              <a:rPr lang="en-US" sz="2000" dirty="0">
                <a:highlight>
                  <a:srgbClr val="FAF7F9"/>
                </a:highlight>
                <a:sym typeface="Montserrat"/>
              </a:rPr>
              <a:t> al </a:t>
            </a:r>
            <a:r>
              <a:rPr lang="en-US" sz="2000" dirty="0" err="1">
                <a:highlight>
                  <a:srgbClr val="FAF7F9"/>
                </a:highlight>
                <a:sym typeface="Montserrat"/>
              </a:rPr>
              <a:t>huracán</a:t>
            </a:r>
            <a:r>
              <a:rPr lang="en-US" sz="2000" dirty="0">
                <a:highlight>
                  <a:srgbClr val="FAF7F9"/>
                </a:highlight>
                <a:sym typeface="Montserrat"/>
              </a:rPr>
              <a:t>. 27 000 personas </a:t>
            </a:r>
            <a:r>
              <a:rPr lang="en-US" sz="2000" dirty="0" err="1">
                <a:highlight>
                  <a:srgbClr val="FAF7F9"/>
                </a:highlight>
                <a:sym typeface="Montserrat"/>
              </a:rPr>
              <a:t>indicaron</a:t>
            </a:r>
            <a:r>
              <a:rPr lang="en-US" sz="2000" dirty="0">
                <a:highlight>
                  <a:srgbClr val="FAF7F9"/>
                </a:highlight>
                <a:sym typeface="Montserrat"/>
              </a:rPr>
              <a:t> que </a:t>
            </a:r>
            <a:r>
              <a:rPr lang="en-US" sz="2000" dirty="0" err="1">
                <a:highlight>
                  <a:srgbClr val="FAF7F9"/>
                </a:highlight>
                <a:sym typeface="Montserrat"/>
              </a:rPr>
              <a:t>participarían</a:t>
            </a:r>
            <a:r>
              <a:rPr lang="en-US" sz="2000" dirty="0">
                <a:highlight>
                  <a:srgbClr val="FAF7F9"/>
                </a:highlight>
                <a:sym typeface="Montserrat"/>
              </a:rPr>
              <a:t>. 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highlight>
                <a:srgbClr val="FAF7F9"/>
              </a:highlight>
              <a:sym typeface="Montserra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highlight>
                  <a:srgbClr val="FAF7F9"/>
                </a:highlight>
                <a:sym typeface="Montserrat"/>
              </a:rPr>
              <a:t>Video de </a:t>
            </a:r>
            <a:r>
              <a:rPr lang="en-US" sz="2000" dirty="0" err="1">
                <a:highlight>
                  <a:srgbClr val="FAF7F9"/>
                </a:highlight>
                <a:sym typeface="Montserrat"/>
              </a:rPr>
              <a:t>vuelco</a:t>
            </a:r>
            <a:r>
              <a:rPr lang="en-US" sz="2000" dirty="0">
                <a:highlight>
                  <a:srgbClr val="FAF7F9"/>
                </a:highlight>
                <a:sym typeface="Montserrat"/>
              </a:rPr>
              <a:t> de </a:t>
            </a:r>
            <a:r>
              <a:rPr lang="en-US" sz="2000" dirty="0" err="1">
                <a:highlight>
                  <a:srgbClr val="FAF7F9"/>
                </a:highlight>
                <a:sym typeface="Montserrat"/>
              </a:rPr>
              <a:t>autobús</a:t>
            </a:r>
            <a:r>
              <a:rPr lang="en-US" sz="2000" dirty="0">
                <a:highlight>
                  <a:srgbClr val="FAF7F9"/>
                </a:highlight>
                <a:sym typeface="Montserrat"/>
              </a:rPr>
              <a:t> se </a:t>
            </a:r>
            <a:r>
              <a:rPr lang="en-US" sz="2000" dirty="0" err="1">
                <a:highlight>
                  <a:srgbClr val="FAF7F9"/>
                </a:highlight>
                <a:sym typeface="Montserrat"/>
              </a:rPr>
              <a:t>viraliza</a:t>
            </a:r>
            <a:r>
              <a:rPr lang="en-US" sz="2000" dirty="0">
                <a:highlight>
                  <a:srgbClr val="FAF7F9"/>
                </a:highlight>
                <a:sym typeface="Montserrat"/>
              </a:rPr>
              <a:t> </a:t>
            </a:r>
            <a:r>
              <a:rPr lang="en-US" sz="2000" dirty="0" err="1">
                <a:highlight>
                  <a:srgbClr val="FAF7F9"/>
                </a:highlight>
                <a:sym typeface="Montserrat"/>
              </a:rPr>
              <a:t>millones</a:t>
            </a:r>
            <a:r>
              <a:rPr lang="en-US" sz="2000" dirty="0">
                <a:highlight>
                  <a:srgbClr val="FAF7F9"/>
                </a:highlight>
                <a:sym typeface="Montserrat"/>
              </a:rPr>
              <a:t> de </a:t>
            </a:r>
            <a:r>
              <a:rPr lang="en-US" sz="2000" dirty="0" err="1">
                <a:highlight>
                  <a:srgbClr val="FAF7F9"/>
                </a:highlight>
                <a:sym typeface="Montserrat"/>
              </a:rPr>
              <a:t>veces</a:t>
            </a:r>
            <a:r>
              <a:rPr lang="en-US" sz="2000" dirty="0">
                <a:highlight>
                  <a:srgbClr val="FAF7F9"/>
                </a:highlight>
                <a:sym typeface="Montserrat"/>
              </a:rPr>
              <a:t>, sin embargo </a:t>
            </a:r>
            <a:r>
              <a:rPr lang="en-US" sz="2000" dirty="0" err="1">
                <a:highlight>
                  <a:srgbClr val="FAF7F9"/>
                </a:highlight>
                <a:sym typeface="Montserrat"/>
              </a:rPr>
              <a:t>corresponde</a:t>
            </a:r>
            <a:r>
              <a:rPr lang="en-US" sz="2000" dirty="0">
                <a:highlight>
                  <a:srgbClr val="FAF7F9"/>
                </a:highlight>
                <a:sym typeface="Montserrat"/>
              </a:rPr>
              <a:t> a un </a:t>
            </a:r>
            <a:r>
              <a:rPr lang="en-US" sz="2000" dirty="0" err="1">
                <a:highlight>
                  <a:srgbClr val="FAF7F9"/>
                </a:highlight>
                <a:sym typeface="Montserrat"/>
              </a:rPr>
              <a:t>ciclón</a:t>
            </a:r>
            <a:r>
              <a:rPr lang="en-US" sz="2000" dirty="0">
                <a:highlight>
                  <a:srgbClr val="FAF7F9"/>
                </a:highlight>
                <a:sym typeface="Montserrat"/>
              </a:rPr>
              <a:t> </a:t>
            </a:r>
            <a:r>
              <a:rPr lang="en-US" sz="2000" dirty="0" err="1">
                <a:highlight>
                  <a:srgbClr val="FAF7F9"/>
                </a:highlight>
                <a:sym typeface="Montserrat"/>
              </a:rPr>
              <a:t>en</a:t>
            </a:r>
            <a:r>
              <a:rPr lang="en-US" sz="2000" dirty="0">
                <a:highlight>
                  <a:srgbClr val="FAF7F9"/>
                </a:highlight>
                <a:sym typeface="Montserrat"/>
              </a:rPr>
              <a:t> India. </a:t>
            </a:r>
            <a:endParaRPr lang="en-US" sz="700" dirty="0">
              <a:highlight>
                <a:srgbClr val="FAF7F9"/>
              </a:highlight>
              <a:sym typeface="Montserrat"/>
            </a:endParaRPr>
          </a:p>
          <a:p>
            <a:pPr marL="0">
              <a:spcBef>
                <a:spcPts val="1200"/>
              </a:spcBef>
              <a:spcAft>
                <a:spcPts val="1200"/>
              </a:spcAft>
            </a:pPr>
            <a:endParaRPr lang="en-US" sz="700" dirty="0">
              <a:highlight>
                <a:srgbClr val="FFFFFF"/>
              </a:highlight>
              <a:sym typeface="Montserrat"/>
            </a:endParaRPr>
          </a:p>
        </p:txBody>
      </p:sp>
      <p:sp>
        <p:nvSpPr>
          <p:cNvPr id="13" name="Google Shape;97;p20">
            <a:extLst>
              <a:ext uri="{FF2B5EF4-FFF2-40B4-BE49-F238E27FC236}">
                <a16:creationId xmlns:a16="http://schemas.microsoft.com/office/drawing/2014/main" id="{AB7C3F5A-400D-7AA1-EF13-ECF61E44F537}"/>
              </a:ext>
            </a:extLst>
          </p:cNvPr>
          <p:cNvSpPr txBox="1">
            <a:spLocks/>
          </p:cNvSpPr>
          <p:nvPr/>
        </p:nvSpPr>
        <p:spPr>
          <a:xfrm>
            <a:off x="6210994" y="1658760"/>
            <a:ext cx="5573751" cy="4245379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100" dirty="0">
                <a:highlight>
                  <a:srgbClr val="FFFFFF"/>
                </a:highlight>
                <a:sym typeface="Montserrat"/>
              </a:rPr>
              <a:t>Circulation of fake weather forecasts shared more than 36,000 times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100" dirty="0">
              <a:highlight>
                <a:srgbClr val="FFFFFF"/>
              </a:highlight>
              <a:sym typeface="Montserrat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100" dirty="0">
                <a:highlight>
                  <a:srgbClr val="FFFFFF"/>
                </a:highlight>
                <a:sym typeface="Montserrat"/>
              </a:rPr>
              <a:t>A Facebook user encourages armed citizens to face the hurricane together. 27,000 people indicated they would participate.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100" dirty="0">
              <a:highlight>
                <a:srgbClr val="FFFFFF"/>
              </a:highlight>
              <a:sym typeface="Montserrat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100" dirty="0">
                <a:highlight>
                  <a:srgbClr val="FFFFFF"/>
                </a:highlight>
                <a:sym typeface="Montserrat"/>
              </a:rPr>
              <a:t>Video of bus overturn goes viral millions of times, however it corresponds to a cyclone in India. </a:t>
            </a:r>
            <a:endParaRPr lang="en-US" sz="700" dirty="0">
              <a:highlight>
                <a:srgbClr val="FFFFFF"/>
              </a:highlight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613952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02;p21">
            <a:extLst>
              <a:ext uri="{FF2B5EF4-FFF2-40B4-BE49-F238E27FC236}">
                <a16:creationId xmlns:a16="http://schemas.microsoft.com/office/drawing/2014/main" id="{31A131EA-CA5A-CC96-8965-58B75E7503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4849" y="953938"/>
            <a:ext cx="4935366" cy="384716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03;p21">
            <a:extLst>
              <a:ext uri="{FF2B5EF4-FFF2-40B4-BE49-F238E27FC236}">
                <a16:creationId xmlns:a16="http://schemas.microsoft.com/office/drawing/2014/main" id="{BC40C09A-D359-3C13-09F6-FC6AAADB19F2}"/>
              </a:ext>
            </a:extLst>
          </p:cNvPr>
          <p:cNvSpPr txBox="1"/>
          <p:nvPr/>
        </p:nvSpPr>
        <p:spPr>
          <a:xfrm>
            <a:off x="6096000" y="953938"/>
            <a:ext cx="4775164" cy="4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350" dirty="0">
                <a:solidFill>
                  <a:srgbClr val="202224"/>
                </a:solidFill>
                <a:latin typeface="Montserrat"/>
                <a:ea typeface="Montserrat"/>
                <a:cs typeface="Montserrat"/>
                <a:sym typeface="Montserrat"/>
              </a:rPr>
              <a:t>On Sunday </a:t>
            </a:r>
            <a:r>
              <a:rPr lang="es" sz="1350" u="sng" dirty="0">
                <a:solidFill>
                  <a:srgbClr val="202224"/>
                </a:solid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Mr Scavino</a:t>
            </a:r>
            <a:r>
              <a:rPr lang="es" sz="1350" dirty="0">
                <a:solidFill>
                  <a:srgbClr val="202224"/>
                </a:solidFill>
                <a:latin typeface="Montserrat"/>
                <a:ea typeface="Montserrat"/>
                <a:cs typeface="Montserrat"/>
                <a:sym typeface="Montserrat"/>
              </a:rPr>
              <a:t> - US President Donald Trump's director of social media at the White House - tweeted videos and pictures showing the impact of Irma on Florida. </a:t>
            </a:r>
            <a:endParaRPr sz="1350" dirty="0">
              <a:solidFill>
                <a:srgbClr val="20222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44444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350" dirty="0">
                <a:solidFill>
                  <a:srgbClr val="202224"/>
                </a:solidFill>
                <a:latin typeface="Montserrat"/>
                <a:ea typeface="Montserrat"/>
                <a:cs typeface="Montserrat"/>
                <a:sym typeface="Montserrat"/>
              </a:rPr>
              <a:t>He said he was showing them to President Trump and Vice-President Mike Pence, including a striking image claiming to show Miami International Airport underwater. </a:t>
            </a:r>
            <a:endParaRPr sz="1350" dirty="0">
              <a:solidFill>
                <a:srgbClr val="20222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44444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350" dirty="0">
                <a:solidFill>
                  <a:srgbClr val="202224"/>
                </a:solidFill>
                <a:latin typeface="Montserrat"/>
                <a:ea typeface="Montserrat"/>
                <a:cs typeface="Montserrat"/>
                <a:sym typeface="Montserrat"/>
              </a:rPr>
              <a:t>Within minutes of posting, the airport corrected Mr Scavino, tweeting "this video is not from Miami International Airport."</a:t>
            </a:r>
            <a:endParaRPr sz="1350" dirty="0">
              <a:solidFill>
                <a:srgbClr val="20222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8;p22">
            <a:extLst>
              <a:ext uri="{FF2B5EF4-FFF2-40B4-BE49-F238E27FC236}">
                <a16:creationId xmlns:a16="http://schemas.microsoft.com/office/drawing/2014/main" id="{E3AA5212-3832-2033-A7EB-BE28029906A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1865" y="334301"/>
            <a:ext cx="8297974" cy="2649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09;p22">
            <a:extLst>
              <a:ext uri="{FF2B5EF4-FFF2-40B4-BE49-F238E27FC236}">
                <a16:creationId xmlns:a16="http://schemas.microsoft.com/office/drawing/2014/main" id="{8884BA87-F5C0-47DB-A101-9B555C8F2B7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225" y="3127488"/>
            <a:ext cx="3429190" cy="237601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10;p22">
            <a:extLst>
              <a:ext uri="{FF2B5EF4-FFF2-40B4-BE49-F238E27FC236}">
                <a16:creationId xmlns:a16="http://schemas.microsoft.com/office/drawing/2014/main" id="{6BEBD759-AC0A-43FA-5CB4-0D59262703AF}"/>
              </a:ext>
            </a:extLst>
          </p:cNvPr>
          <p:cNvSpPr txBox="1"/>
          <p:nvPr/>
        </p:nvSpPr>
        <p:spPr>
          <a:xfrm>
            <a:off x="5122641" y="1856480"/>
            <a:ext cx="6555892" cy="368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Videos y transmisiones en directo fueron descritas como imágenes que muestran los efectos del huracán Irma, algunos videos obtuvieron más de 6 millones de vistas y más de 160.000 interacciones en la plataforma, con cientos de comentarios de espectadores interesados.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" dirty="0">
              <a:solidFill>
                <a:schemeClr val="dk1"/>
              </a:solidFill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Videos and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live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streams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depicting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Hurricane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Irma's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aftermath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were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shared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;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some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of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these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received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over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6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million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views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,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over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160,000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interactions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, and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hundreds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of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comments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from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curious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CR" dirty="0" err="1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onlookers</a:t>
            </a:r>
            <a:r>
              <a:rPr lang="es-CR" dirty="0">
                <a:solidFill>
                  <a:schemeClr val="tx2">
                    <a:lumMod val="75000"/>
                    <a:lumOff val="25000"/>
                  </a:schemeClr>
                </a:solidFill>
                <a:ea typeface="Montserrat"/>
                <a:cs typeface="Montserrat"/>
                <a:sym typeface="Montserrat"/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436972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FF27F486-2875-2CED-DAEE-2DA94D091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" y="-122663"/>
            <a:ext cx="12185162" cy="6031094"/>
          </a:xfrm>
          <a:prstGeom prst="rect">
            <a:avLst/>
          </a:prstGeom>
        </p:spPr>
      </p:pic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E2F99B8B-93F0-66FF-348E-0016FF57DFF3}"/>
              </a:ext>
            </a:extLst>
          </p:cNvPr>
          <p:cNvSpPr/>
          <p:nvPr/>
        </p:nvSpPr>
        <p:spPr>
          <a:xfrm>
            <a:off x="319221" y="1400162"/>
            <a:ext cx="6969513" cy="411783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4" name="Google Shape;115;p23">
            <a:extLst>
              <a:ext uri="{FF2B5EF4-FFF2-40B4-BE49-F238E27FC236}">
                <a16:creationId xmlns:a16="http://schemas.microsoft.com/office/drawing/2014/main" id="{1E0226DB-E303-BDDA-1ADC-2E9A0C6A1056}"/>
              </a:ext>
            </a:extLst>
          </p:cNvPr>
          <p:cNvSpPr txBox="1">
            <a:spLocks/>
          </p:cNvSpPr>
          <p:nvPr/>
        </p:nvSpPr>
        <p:spPr>
          <a:xfrm>
            <a:off x="319221" y="490006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CR" b="1" dirty="0" err="1">
                <a:solidFill>
                  <a:schemeClr val="bg1"/>
                </a:solidFill>
              </a:rPr>
              <a:t>Fake</a:t>
            </a:r>
            <a:r>
              <a:rPr lang="es-CR" b="1" dirty="0">
                <a:solidFill>
                  <a:schemeClr val="bg1"/>
                </a:solidFill>
              </a:rPr>
              <a:t> </a:t>
            </a:r>
            <a:r>
              <a:rPr lang="es-CR" b="1" dirty="0" err="1">
                <a:solidFill>
                  <a:schemeClr val="bg1"/>
                </a:solidFill>
              </a:rPr>
              <a:t>news</a:t>
            </a:r>
            <a:r>
              <a:rPr lang="es-CR" b="1" dirty="0">
                <a:solidFill>
                  <a:schemeClr val="bg1"/>
                </a:solidFill>
              </a:rPr>
              <a:t>” and </a:t>
            </a:r>
            <a:r>
              <a:rPr lang="es-CR" b="1" dirty="0" err="1">
                <a:solidFill>
                  <a:schemeClr val="bg1"/>
                </a:solidFill>
              </a:rPr>
              <a:t>conspiracy</a:t>
            </a:r>
            <a:r>
              <a:rPr lang="es-CR" b="1" dirty="0">
                <a:solidFill>
                  <a:schemeClr val="bg1"/>
                </a:solidFill>
              </a:rPr>
              <a:t> </a:t>
            </a:r>
            <a:r>
              <a:rPr lang="es-CR" b="1" dirty="0" err="1">
                <a:solidFill>
                  <a:schemeClr val="bg1"/>
                </a:solidFill>
              </a:rPr>
              <a:t>theories</a:t>
            </a:r>
            <a:r>
              <a:rPr lang="es-CR" b="1" dirty="0">
                <a:solidFill>
                  <a:schemeClr val="bg1"/>
                </a:solidFill>
              </a:rPr>
              <a:t> </a:t>
            </a:r>
            <a:r>
              <a:rPr lang="es-CR" b="1" dirty="0" err="1">
                <a:solidFill>
                  <a:schemeClr val="bg1"/>
                </a:solidFill>
              </a:rPr>
              <a:t>about</a:t>
            </a:r>
            <a:r>
              <a:rPr lang="es-CR" b="1" dirty="0">
                <a:solidFill>
                  <a:schemeClr val="bg1"/>
                </a:solidFill>
              </a:rPr>
              <a:t> Coronavirus </a:t>
            </a:r>
          </a:p>
        </p:txBody>
      </p:sp>
      <p:sp>
        <p:nvSpPr>
          <p:cNvPr id="6" name="Google Shape;116;p23">
            <a:extLst>
              <a:ext uri="{FF2B5EF4-FFF2-40B4-BE49-F238E27FC236}">
                <a16:creationId xmlns:a16="http://schemas.microsoft.com/office/drawing/2014/main" id="{019ABC0A-ACC8-6AB0-7FD3-4CDD2810648B}"/>
              </a:ext>
            </a:extLst>
          </p:cNvPr>
          <p:cNvSpPr txBox="1">
            <a:spLocks/>
          </p:cNvSpPr>
          <p:nvPr/>
        </p:nvSpPr>
        <p:spPr>
          <a:xfrm>
            <a:off x="400104" y="1502375"/>
            <a:ext cx="688863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OMS ha utilizado el término </a:t>
            </a:r>
            <a:r>
              <a:rPr lang="es-CR" sz="2000" b="1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infodemia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para referirse a la práctica de difundir noticias falsas o información incorrecta relacionada a la pandemia, dado que en el contexto actual la desinformación representa un problema más grave al tener la capacidad de poner en riesgo la salud e integridad de las personas”.</a:t>
            </a:r>
          </a:p>
          <a:p>
            <a:pPr marL="0" indent="0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Given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that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in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the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current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context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,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disinformation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represents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a more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serious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problem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as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it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has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the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capacity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to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put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people's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health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and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integrity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at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risk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”, WHO has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used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the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term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b="1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infodemic</a:t>
            </a:r>
            <a:r>
              <a:rPr lang="es-CR" sz="2000" b="1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to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refer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to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the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practice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of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spreading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false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news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or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incorrect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information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related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to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the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 </a:t>
            </a:r>
            <a:r>
              <a:rPr lang="es-CR" sz="2000" dirty="0" err="1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pandemic</a:t>
            </a:r>
            <a:r>
              <a:rPr lang="es-CR" sz="2000" dirty="0">
                <a:solidFill>
                  <a:srgbClr val="002060"/>
                </a:solidFill>
                <a:cs typeface="Times New Roman" panose="02020603050405020304" pitchFamily="18" charset="0"/>
                <a:sym typeface="Montserrat"/>
              </a:rPr>
              <a:t>.  </a:t>
            </a:r>
          </a:p>
        </p:txBody>
      </p:sp>
      <p:pic>
        <p:nvPicPr>
          <p:cNvPr id="7" name="Google Shape;117;p23">
            <a:extLst>
              <a:ext uri="{FF2B5EF4-FFF2-40B4-BE49-F238E27FC236}">
                <a16:creationId xmlns:a16="http://schemas.microsoft.com/office/drawing/2014/main" id="{4B8B5A9A-51F4-DA20-148B-3879C9C7E3A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4502" y="1720800"/>
            <a:ext cx="2924281" cy="341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3425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>
            <a:spLocks noGrp="1"/>
          </p:cNvSpPr>
          <p:nvPr>
            <p:ph type="title"/>
          </p:nvPr>
        </p:nvSpPr>
        <p:spPr>
          <a:xfrm>
            <a:off x="415600" y="441466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990"/>
            </a:pPr>
            <a:r>
              <a:rPr lang="es" sz="2427" b="1" dirty="0"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Campaña  de la OMS contra Fake News  durante pandemia</a:t>
            </a:r>
            <a:br>
              <a:rPr lang="es" sz="2427" b="1" dirty="0">
                <a:latin typeface="Aptos" panose="020B0004020202020204" pitchFamily="34" charset="0"/>
                <a:ea typeface="Montserrat"/>
                <a:cs typeface="Montserrat"/>
                <a:sym typeface="Montserrat"/>
              </a:rPr>
            </a:br>
            <a:r>
              <a:rPr lang="es-CR" sz="2427" b="1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WHO </a:t>
            </a:r>
            <a:r>
              <a:rPr lang="es-CR" sz="2427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campaign</a:t>
            </a:r>
            <a:r>
              <a:rPr lang="es-CR" sz="2427" b="1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sz="2427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against</a:t>
            </a:r>
            <a:r>
              <a:rPr lang="es-CR" sz="2427" b="1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sz="2427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Fake</a:t>
            </a:r>
            <a:r>
              <a:rPr lang="es-CR" sz="2427" b="1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News </a:t>
            </a:r>
            <a:r>
              <a:rPr lang="es-CR" sz="2427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during</a:t>
            </a:r>
            <a:r>
              <a:rPr lang="es-CR" sz="2427" b="1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s-CR" sz="2427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pandemic</a:t>
            </a:r>
            <a:endParaRPr sz="2427" b="1" dirty="0">
              <a:solidFill>
                <a:schemeClr val="tx2">
                  <a:lumMod val="75000"/>
                  <a:lumOff val="25000"/>
                </a:schemeClr>
              </a:solidFill>
              <a:latin typeface="Aptos" panose="020B0004020202020204" pitchFamily="34" charset="0"/>
              <a:ea typeface="Montserrat"/>
              <a:cs typeface="Montserrat"/>
              <a:sym typeface="Montserrat"/>
            </a:endParaRPr>
          </a:p>
        </p:txBody>
      </p:sp>
      <p:pic>
        <p:nvPicPr>
          <p:cNvPr id="130" name="Google Shape;13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4369" y="1602617"/>
            <a:ext cx="4534234" cy="412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8880" y="1483576"/>
            <a:ext cx="3011905" cy="5200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22;p24">
            <a:extLst>
              <a:ext uri="{FF2B5EF4-FFF2-40B4-BE49-F238E27FC236}">
                <a16:creationId xmlns:a16="http://schemas.microsoft.com/office/drawing/2014/main" id="{7381140E-39E9-F5AB-ECC7-6822626D0F66}"/>
              </a:ext>
            </a:extLst>
          </p:cNvPr>
          <p:cNvSpPr txBox="1">
            <a:spLocks/>
          </p:cNvSpPr>
          <p:nvPr/>
        </p:nvSpPr>
        <p:spPr>
          <a:xfrm>
            <a:off x="423212" y="404420"/>
            <a:ext cx="8520600" cy="39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SzPct val="54395"/>
            </a:pPr>
            <a:r>
              <a:rPr lang="es-CR" sz="2800" b="1" dirty="0">
                <a:latin typeface="+mn-lt"/>
                <a:ea typeface="Montserrat"/>
                <a:cs typeface="Montserrat"/>
                <a:sym typeface="Montserrat"/>
              </a:rPr>
              <a:t>¿Cuál pandemia? Costa Rica</a:t>
            </a:r>
          </a:p>
        </p:txBody>
      </p:sp>
      <p:sp>
        <p:nvSpPr>
          <p:cNvPr id="5" name="Google Shape;123;p24">
            <a:extLst>
              <a:ext uri="{FF2B5EF4-FFF2-40B4-BE49-F238E27FC236}">
                <a16:creationId xmlns:a16="http://schemas.microsoft.com/office/drawing/2014/main" id="{1BA4D92F-D99C-F0B9-E02E-0DA1C871CFF5}"/>
              </a:ext>
            </a:extLst>
          </p:cNvPr>
          <p:cNvSpPr txBox="1">
            <a:spLocks/>
          </p:cNvSpPr>
          <p:nvPr/>
        </p:nvSpPr>
        <p:spPr>
          <a:xfrm>
            <a:off x="423212" y="1192161"/>
            <a:ext cx="5230455" cy="9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CR" sz="1800" dirty="0">
                <a:ea typeface="Montserrat"/>
                <a:cs typeface="Montserrat"/>
                <a:sym typeface="Montserrat"/>
              </a:rPr>
              <a:t>Un grupo de ciudadanos llamado “ Los de a pie”  iniciaron una campaña de desinformación sobre el Coronavirus en Costa Rica en dónde proclamaban que la pandemia no era real sino una forma del Estado de controlarnos y ponernos chips a través de las vacunas</a:t>
            </a:r>
          </a:p>
        </p:txBody>
      </p:sp>
      <p:pic>
        <p:nvPicPr>
          <p:cNvPr id="6" name="Google Shape;124;p24">
            <a:extLst>
              <a:ext uri="{FF2B5EF4-FFF2-40B4-BE49-F238E27FC236}">
                <a16:creationId xmlns:a16="http://schemas.microsoft.com/office/drawing/2014/main" id="{752E2918-1330-0901-CFDD-742C6CC9FC9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6723" t="-6723"/>
          <a:stretch/>
        </p:blipFill>
        <p:spPr>
          <a:xfrm>
            <a:off x="2912310" y="2761340"/>
            <a:ext cx="5482714" cy="280260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23;p24">
            <a:extLst>
              <a:ext uri="{FF2B5EF4-FFF2-40B4-BE49-F238E27FC236}">
                <a16:creationId xmlns:a16="http://schemas.microsoft.com/office/drawing/2014/main" id="{5BFFB8B6-F1AD-86A9-3E0F-98244D46202C}"/>
              </a:ext>
            </a:extLst>
          </p:cNvPr>
          <p:cNvSpPr txBox="1">
            <a:spLocks/>
          </p:cNvSpPr>
          <p:nvPr/>
        </p:nvSpPr>
        <p:spPr>
          <a:xfrm>
            <a:off x="6096000" y="1097330"/>
            <a:ext cx="5230455" cy="9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CR" sz="1800" dirty="0">
                <a:ea typeface="Montserrat"/>
                <a:cs typeface="Montserrat"/>
                <a:sym typeface="Montserrat"/>
              </a:rPr>
              <a:t>A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group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of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citizens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called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“Los de a pie”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started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a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disinformation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campaign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about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the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Coronavirus in Costa Rica in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which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they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proclaimed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that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the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pandemic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was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not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real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but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a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way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for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the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State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to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control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us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and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put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chips in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our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arms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through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 </a:t>
            </a:r>
            <a:r>
              <a:rPr lang="es-CR" sz="1800" dirty="0" err="1">
                <a:ea typeface="Montserrat"/>
                <a:cs typeface="Montserrat"/>
                <a:sym typeface="Montserrat"/>
              </a:rPr>
              <a:t>vaccines</a:t>
            </a:r>
            <a:r>
              <a:rPr lang="es-CR" sz="1800" dirty="0">
                <a:ea typeface="Montserrat"/>
                <a:cs typeface="Montserrat"/>
                <a:sym typeface="Montserra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1973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9;p28">
            <a:extLst>
              <a:ext uri="{FF2B5EF4-FFF2-40B4-BE49-F238E27FC236}">
                <a16:creationId xmlns:a16="http://schemas.microsoft.com/office/drawing/2014/main" id="{CE9C8E7B-DA2C-EFF3-F11E-1C0810AC59F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58349" y="197304"/>
            <a:ext cx="6398929" cy="241208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50;p28">
            <a:extLst>
              <a:ext uri="{FF2B5EF4-FFF2-40B4-BE49-F238E27FC236}">
                <a16:creationId xmlns:a16="http://schemas.microsoft.com/office/drawing/2014/main" id="{03292C50-98CB-8CDA-72A9-20EBDDBAC665}"/>
              </a:ext>
            </a:extLst>
          </p:cNvPr>
          <p:cNvSpPr txBox="1"/>
          <p:nvPr/>
        </p:nvSpPr>
        <p:spPr>
          <a:xfrm>
            <a:off x="6518030" y="5053268"/>
            <a:ext cx="5437673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u="sng" dirty="0">
                <a:solidFill>
                  <a:schemeClr val="hlink"/>
                </a:solidFill>
                <a:hlinkClick r:id="rId3"/>
              </a:rPr>
              <a:t>https://elpais.com/america/2024-05-15/noticias-falsas-agitadas-por-el-bolsonarismo-dificultan-la-atencion-de-los-damnificados-por-las-inundaciones-en-brasil.html</a:t>
            </a:r>
            <a:endParaRPr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FD42C3A-D06B-6BAD-A86A-084D0F5AD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5512" y="2440723"/>
            <a:ext cx="4326673" cy="241208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90E82E2-FC51-31A6-AF0D-425C5DD95398}"/>
              </a:ext>
            </a:extLst>
          </p:cNvPr>
          <p:cNvSpPr txBox="1"/>
          <p:nvPr/>
        </p:nvSpPr>
        <p:spPr>
          <a:xfrm>
            <a:off x="7125629" y="457200"/>
            <a:ext cx="3992137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2400" b="1" dirty="0" err="1"/>
              <a:t>Fake</a:t>
            </a:r>
            <a:r>
              <a:rPr lang="es-CR" sz="2400" b="1" dirty="0"/>
              <a:t> </a:t>
            </a:r>
            <a:r>
              <a:rPr lang="es-CR" sz="2400" b="1" dirty="0" err="1"/>
              <a:t>news</a:t>
            </a:r>
            <a:r>
              <a:rPr lang="es-CR" sz="2400" b="1" dirty="0"/>
              <a:t> </a:t>
            </a:r>
            <a:r>
              <a:rPr lang="es-CR" sz="2400" b="1" dirty="0" err="1"/>
              <a:t>stirred</a:t>
            </a:r>
            <a:r>
              <a:rPr lang="es-CR" sz="2400" b="1" dirty="0"/>
              <a:t> up </a:t>
            </a:r>
            <a:r>
              <a:rPr lang="es-CR" sz="2400" b="1" dirty="0" err="1"/>
              <a:t>by</a:t>
            </a:r>
            <a:r>
              <a:rPr lang="es-CR" sz="2400" b="1" dirty="0"/>
              <a:t> </a:t>
            </a:r>
            <a:r>
              <a:rPr lang="es-CR" sz="2400" b="1" dirty="0" err="1"/>
              <a:t>bolsonarismo</a:t>
            </a:r>
            <a:r>
              <a:rPr lang="es-CR" sz="2400" b="1" dirty="0"/>
              <a:t> </a:t>
            </a:r>
            <a:r>
              <a:rPr lang="es-CR" sz="2400" b="1" dirty="0" err="1"/>
              <a:t>hampering</a:t>
            </a:r>
            <a:r>
              <a:rPr lang="es-CR" sz="2400" b="1" dirty="0"/>
              <a:t> care </a:t>
            </a:r>
            <a:r>
              <a:rPr lang="es-CR" sz="2400" b="1" dirty="0" err="1"/>
              <a:t>for</a:t>
            </a:r>
            <a:r>
              <a:rPr lang="es-CR" sz="2400" b="1" dirty="0"/>
              <a:t> </a:t>
            </a:r>
            <a:r>
              <a:rPr lang="es-CR" sz="2400" b="1" dirty="0" err="1"/>
              <a:t>flood</a:t>
            </a:r>
            <a:r>
              <a:rPr lang="es-CR" sz="2400" b="1" dirty="0"/>
              <a:t> </a:t>
            </a:r>
            <a:r>
              <a:rPr lang="es-CR" sz="2400" b="1" dirty="0" err="1"/>
              <a:t>victims</a:t>
            </a:r>
            <a:r>
              <a:rPr lang="es-CR" sz="2400" b="1" dirty="0"/>
              <a:t> in </a:t>
            </a:r>
            <a:r>
              <a:rPr lang="es-CR" sz="2400" b="1" dirty="0" err="1"/>
              <a:t>Brazil</a:t>
            </a:r>
            <a:endParaRPr lang="es-CR" sz="2400" b="1" dirty="0"/>
          </a:p>
          <a:p>
            <a:endParaRPr lang="es-CR" dirty="0"/>
          </a:p>
          <a:p>
            <a:endParaRPr lang="es-CR" dirty="0"/>
          </a:p>
          <a:p>
            <a:r>
              <a:rPr lang="es-CR" dirty="0"/>
              <a:t>Federal Police opens </a:t>
            </a:r>
            <a:r>
              <a:rPr lang="es-CR" dirty="0" err="1"/>
              <a:t>an</a:t>
            </a:r>
            <a:r>
              <a:rPr lang="es-CR" dirty="0"/>
              <a:t> </a:t>
            </a:r>
            <a:r>
              <a:rPr lang="es-CR" dirty="0" err="1"/>
              <a:t>investigation</a:t>
            </a:r>
            <a:r>
              <a:rPr lang="es-CR" dirty="0"/>
              <a:t> </a:t>
            </a:r>
            <a:r>
              <a:rPr lang="es-CR" dirty="0" err="1"/>
              <a:t>while</a:t>
            </a:r>
            <a:r>
              <a:rPr lang="es-CR" dirty="0"/>
              <a:t> </a:t>
            </a:r>
            <a:r>
              <a:rPr lang="es-CR" dirty="0" err="1"/>
              <a:t>the</a:t>
            </a:r>
            <a:r>
              <a:rPr lang="es-CR" dirty="0"/>
              <a:t> </a:t>
            </a:r>
            <a:r>
              <a:rPr lang="es-CR" dirty="0" err="1"/>
              <a:t>Government</a:t>
            </a:r>
            <a:r>
              <a:rPr lang="es-CR" dirty="0"/>
              <a:t> </a:t>
            </a:r>
            <a:r>
              <a:rPr lang="es-CR" dirty="0" err="1"/>
              <a:t>recruits</a:t>
            </a:r>
            <a:r>
              <a:rPr lang="es-CR" dirty="0"/>
              <a:t> </a:t>
            </a:r>
            <a:r>
              <a:rPr lang="es-CR" dirty="0" err="1"/>
              <a:t>volunteers</a:t>
            </a:r>
            <a:r>
              <a:rPr lang="es-CR" dirty="0"/>
              <a:t> </a:t>
            </a:r>
            <a:r>
              <a:rPr lang="es-CR" dirty="0" err="1"/>
              <a:t>to</a:t>
            </a:r>
            <a:r>
              <a:rPr lang="es-CR" dirty="0"/>
              <a:t> </a:t>
            </a:r>
            <a:r>
              <a:rPr lang="es-CR" dirty="0" err="1"/>
              <a:t>combat</a:t>
            </a:r>
            <a:r>
              <a:rPr lang="es-CR" dirty="0"/>
              <a:t> </a:t>
            </a:r>
            <a:r>
              <a:rPr lang="es-CR" dirty="0" err="1"/>
              <a:t>misinformation</a:t>
            </a:r>
            <a:r>
              <a:rPr lang="es-CR" dirty="0"/>
              <a:t> </a:t>
            </a:r>
            <a:r>
              <a:rPr lang="es-CR" dirty="0" err="1"/>
              <a:t>on</a:t>
            </a:r>
            <a:r>
              <a:rPr lang="es-CR" dirty="0"/>
              <a:t> </a:t>
            </a:r>
            <a:r>
              <a:rPr lang="es-CR" dirty="0" err="1"/>
              <a:t>the</a:t>
            </a:r>
            <a:r>
              <a:rPr lang="es-CR" dirty="0"/>
              <a:t> Rio Grande do Sul </a:t>
            </a:r>
            <a:r>
              <a:rPr lang="es-CR" dirty="0" err="1"/>
              <a:t>climate</a:t>
            </a:r>
            <a:r>
              <a:rPr lang="es-CR" dirty="0"/>
              <a:t> </a:t>
            </a:r>
            <a:r>
              <a:rPr lang="es-CR" dirty="0" err="1"/>
              <a:t>disaster</a:t>
            </a:r>
            <a:r>
              <a:rPr lang="es-CR" dirty="0"/>
              <a:t> </a:t>
            </a:r>
            <a:r>
              <a:rPr lang="es-CR" dirty="0" err="1"/>
              <a:t>on</a:t>
            </a:r>
            <a:r>
              <a:rPr lang="es-CR" dirty="0"/>
              <a:t> </a:t>
            </a:r>
            <a:r>
              <a:rPr lang="es-CR" dirty="0" err="1"/>
              <a:t>networks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4182678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5A9E5871-F4B2-50E6-13EE-8DB1D5D97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1CF5092-89B8-49CE-D70E-A420C5876F97}"/>
              </a:ext>
            </a:extLst>
          </p:cNvPr>
          <p:cNvSpPr/>
          <p:nvPr/>
        </p:nvSpPr>
        <p:spPr>
          <a:xfrm>
            <a:off x="4233672" y="816934"/>
            <a:ext cx="114963" cy="39267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00B795-32E0-6EDD-99FD-8FED1746651A}"/>
              </a:ext>
            </a:extLst>
          </p:cNvPr>
          <p:cNvSpPr txBox="1"/>
          <p:nvPr/>
        </p:nvSpPr>
        <p:spPr>
          <a:xfrm>
            <a:off x="1260698" y="724337"/>
            <a:ext cx="25830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CONTACT</a:t>
            </a:r>
          </a:p>
          <a:p>
            <a:pPr algn="r"/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5">
            <a:extLst>
              <a:ext uri="{FF2B5EF4-FFF2-40B4-BE49-F238E27FC236}">
                <a16:creationId xmlns:a16="http://schemas.microsoft.com/office/drawing/2014/main" id="{01ECB8A3-20C3-F088-2AC2-3D7F8A0C33E8}"/>
              </a:ext>
            </a:extLst>
          </p:cNvPr>
          <p:cNvSpPr/>
          <p:nvPr/>
        </p:nvSpPr>
        <p:spPr>
          <a:xfrm>
            <a:off x="4738588" y="836818"/>
            <a:ext cx="6972765" cy="1943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chemeClr val="bg1"/>
                </a:solidFill>
              </a:rPr>
              <a:t>Cristina De San Román</a:t>
            </a:r>
          </a:p>
          <a:p>
            <a:pPr>
              <a:lnSpc>
                <a:spcPct val="110000"/>
              </a:lnSpc>
            </a:pPr>
            <a:r>
              <a:rPr lang="en-US" sz="2400" b="1" dirty="0" err="1">
                <a:solidFill>
                  <a:schemeClr val="bg1"/>
                </a:solidFill>
              </a:rPr>
              <a:t>Comunicadora</a:t>
            </a:r>
            <a:endParaRPr lang="en-US" sz="2400" b="1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400" b="1" dirty="0" err="1">
                <a:solidFill>
                  <a:schemeClr val="bg1"/>
                </a:solidFill>
              </a:rPr>
              <a:t>Especialista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en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Gestión</a:t>
            </a:r>
            <a:r>
              <a:rPr lang="en-US" sz="2400" b="1" dirty="0">
                <a:solidFill>
                  <a:schemeClr val="bg1"/>
                </a:solidFill>
              </a:rPr>
              <a:t> del </a:t>
            </a:r>
            <a:r>
              <a:rPr lang="en-US" sz="2400" b="1" dirty="0" err="1">
                <a:solidFill>
                  <a:schemeClr val="bg1"/>
                </a:solidFill>
              </a:rPr>
              <a:t>Riesgo</a:t>
            </a:r>
            <a:r>
              <a:rPr lang="en-US" sz="2400" b="1" dirty="0">
                <a:solidFill>
                  <a:schemeClr val="bg1"/>
                </a:solidFill>
              </a:rPr>
              <a:t> de </a:t>
            </a:r>
            <a:r>
              <a:rPr lang="en-US" sz="2400" b="1" dirty="0" err="1">
                <a:solidFill>
                  <a:schemeClr val="bg1"/>
                </a:solidFill>
              </a:rPr>
              <a:t>Desastres</a:t>
            </a:r>
            <a:endParaRPr lang="en-US" sz="1600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200" dirty="0" err="1">
                <a:solidFill>
                  <a:schemeClr val="bg1"/>
                </a:solidFill>
              </a:rPr>
              <a:t>cristina.desanroman@gmal.com</a:t>
            </a:r>
            <a:endParaRPr lang="en-US" sz="2200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621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10895</TotalTime>
  <Words>1225</Words>
  <Application>Microsoft Macintosh PowerPoint</Application>
  <PresentationFormat>Panorámica</PresentationFormat>
  <Paragraphs>114</Paragraphs>
  <Slides>19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Aptos</vt:lpstr>
      <vt:lpstr>Arial</vt:lpstr>
      <vt:lpstr>Calibri</vt:lpstr>
      <vt:lpstr>Montserrat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Campaña  de la OMS contra Fake News  durante pandemia WHO campaign against Fake News during pandemic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Marcelo Gaviño Novillo</dc:creator>
  <cp:lastModifiedBy>Cristina De San Román</cp:lastModifiedBy>
  <cp:revision>186</cp:revision>
  <dcterms:created xsi:type="dcterms:W3CDTF">2024-04-01T22:10:14Z</dcterms:created>
  <dcterms:modified xsi:type="dcterms:W3CDTF">2024-11-06T16:24:46Z</dcterms:modified>
</cp:coreProperties>
</file>