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497" r:id="rId2"/>
    <p:sldId id="328" r:id="rId3"/>
    <p:sldId id="499" r:id="rId4"/>
    <p:sldId id="347" r:id="rId5"/>
    <p:sldId id="500" r:id="rId6"/>
    <p:sldId id="364" r:id="rId7"/>
    <p:sldId id="318" r:id="rId8"/>
    <p:sldId id="271" r:id="rId9"/>
    <p:sldId id="503" r:id="rId10"/>
    <p:sldId id="508" r:id="rId11"/>
    <p:sldId id="504" r:id="rId12"/>
    <p:sldId id="506" r:id="rId13"/>
    <p:sldId id="507" r:id="rId14"/>
  </p:sldIdLst>
  <p:sldSz cx="12192000" cy="6858000"/>
  <p:notesSz cx="6858000" cy="9144000"/>
  <p:defaultTextStyle>
    <a:defPPr>
      <a:defRPr lang="en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157"/>
    <a:srgbClr val="16968B"/>
    <a:srgbClr val="FAF7F9"/>
    <a:srgbClr val="1E504F"/>
    <a:srgbClr val="FFC000"/>
    <a:srgbClr val="929000"/>
    <a:srgbClr val="0432FF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357" autoAdjust="0"/>
    <p:restoredTop sz="94469"/>
  </p:normalViewPr>
  <p:slideViewPr>
    <p:cSldViewPr snapToGrid="0">
      <p:cViewPr varScale="1">
        <p:scale>
          <a:sx n="102" d="100"/>
          <a:sy n="102" d="100"/>
        </p:scale>
        <p:origin x="224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6376EF-F2D9-E745-8DFB-C989DB7F8DCF}" type="datetimeFigureOut">
              <a:rPr lang="en-GB" smtClean="0"/>
              <a:t>15/10/2024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CD66F4-D475-A94A-B6BF-09132FD5B05F}" type="slidenum">
              <a:rPr lang="en-GB" smtClean="0"/>
              <a:t>‹Nº›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5487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2">
            <a:extLst>
              <a:ext uri="{FF2B5EF4-FFF2-40B4-BE49-F238E27FC236}">
                <a16:creationId xmlns:a16="http://schemas.microsoft.com/office/drawing/2014/main" id="{AB9148A0-AB19-518C-BA71-B45BA7BB22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19600" y="6057205"/>
            <a:ext cx="7772400" cy="658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467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2">
            <a:extLst>
              <a:ext uri="{FF2B5EF4-FFF2-40B4-BE49-F238E27FC236}">
                <a16:creationId xmlns:a16="http://schemas.microsoft.com/office/drawing/2014/main" id="{4ED6F320-98A4-FEC9-ABC6-E26C8C6B18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19600" y="6057205"/>
            <a:ext cx="7772400" cy="658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839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2">
            <a:extLst>
              <a:ext uri="{FF2B5EF4-FFF2-40B4-BE49-F238E27FC236}">
                <a16:creationId xmlns:a16="http://schemas.microsoft.com/office/drawing/2014/main" id="{954EE50F-771D-87C0-A19C-E622E6E2770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19600" y="6057205"/>
            <a:ext cx="7772400" cy="658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158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38C0FE0-3566-C282-86F6-58659BB10A97}"/>
              </a:ext>
            </a:extLst>
          </p:cNvPr>
          <p:cNvSpPr/>
          <p:nvPr userDrawn="1"/>
        </p:nvSpPr>
        <p:spPr>
          <a:xfrm>
            <a:off x="1" y="5775767"/>
            <a:ext cx="12192000" cy="1082233"/>
          </a:xfrm>
          <a:prstGeom prst="rect">
            <a:avLst/>
          </a:prstGeom>
          <a:solidFill>
            <a:srgbClr val="0031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2B9279D-A08A-2DC0-A718-730A6223CCB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174" t="84233" r="47928"/>
          <a:stretch/>
        </p:blipFill>
        <p:spPr>
          <a:xfrm>
            <a:off x="0" y="5775767"/>
            <a:ext cx="3981691" cy="108223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8271586-E4B1-3F9D-E468-3F41D44266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6668" t="84233"/>
          <a:stretch/>
        </p:blipFill>
        <p:spPr>
          <a:xfrm>
            <a:off x="9225023" y="5775766"/>
            <a:ext cx="2770884" cy="1082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115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5628-2011-4E14-86FB-4B42A54463B8}" type="datetimeFigureOut">
              <a:rPr lang="es-CR" smtClean="0"/>
              <a:t>15/10/24</a:t>
            </a:fld>
            <a:endParaRPr lang="es-C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9F84C-E42C-43A2-83A9-CD9D7CC00C97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744265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5628-2011-4E14-86FB-4B42A54463B8}" type="datetimeFigureOut">
              <a:rPr lang="es-CR" smtClean="0"/>
              <a:t>15/10/24</a:t>
            </a:fld>
            <a:endParaRPr lang="es-C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9F84C-E42C-43A2-83A9-CD9D7CC00C97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807078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5628-2011-4E14-86FB-4B42A54463B8}" type="datetimeFigureOut">
              <a:rPr lang="es-CR" smtClean="0"/>
              <a:t>15/10/24</a:t>
            </a:fld>
            <a:endParaRPr lang="es-CR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9F84C-E42C-43A2-83A9-CD9D7CC00C97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76844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3935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  <p:sldLayoutId id="2147483654" r:id="rId3"/>
    <p:sldLayoutId id="2147483655" r:id="rId4"/>
    <p:sldLayoutId id="2147483656" r:id="rId5"/>
    <p:sldLayoutId id="2147483657" r:id="rId6"/>
    <p:sldLayoutId id="2147483658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960114D0-0EFB-DAE0-AEF7-934783A045E7}"/>
              </a:ext>
            </a:extLst>
          </p:cNvPr>
          <p:cNvSpPr txBox="1"/>
          <p:nvPr/>
        </p:nvSpPr>
        <p:spPr>
          <a:xfrm>
            <a:off x="385763" y="4029077"/>
            <a:ext cx="3729037" cy="389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930" b="1" dirty="0">
                <a:solidFill>
                  <a:srgbClr val="92D050"/>
                </a:solidFill>
              </a:rPr>
              <a:t>RANFÒ KARIYIB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D039B2E-19E2-E49F-5806-4BAC5503E56D}"/>
              </a:ext>
            </a:extLst>
          </p:cNvPr>
          <p:cNvSpPr txBox="1"/>
          <p:nvPr/>
        </p:nvSpPr>
        <p:spPr>
          <a:xfrm>
            <a:off x="2955262" y="3400424"/>
            <a:ext cx="17596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000" b="1" dirty="0">
                <a:solidFill>
                  <a:schemeClr val="bg1"/>
                </a:solidFill>
              </a:rPr>
              <a:t>(PEID)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229C31-9D25-4B23-26CA-1A194DD874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782" y="0"/>
            <a:ext cx="12192000" cy="6858000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9E74949B-4E47-F286-04C4-76101A524D48}"/>
              </a:ext>
            </a:extLst>
          </p:cNvPr>
          <p:cNvSpPr txBox="1"/>
          <p:nvPr/>
        </p:nvSpPr>
        <p:spPr>
          <a:xfrm>
            <a:off x="4147771" y="3046821"/>
            <a:ext cx="7525296" cy="1964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3">
              <a:lnSpc>
                <a:spcPct val="110000"/>
              </a:lnSpc>
              <a:tabLst>
                <a:tab pos="215900" algn="l"/>
              </a:tabLst>
            </a:pPr>
            <a:endParaRPr lang="en-US" sz="2800" b="1" dirty="0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113">
              <a:lnSpc>
                <a:spcPct val="110000"/>
              </a:lnSpc>
              <a:tabLst>
                <a:tab pos="215900" algn="l"/>
              </a:tabLst>
            </a:pPr>
            <a:endParaRPr lang="en-US" sz="2800" b="1" dirty="0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113">
              <a:lnSpc>
                <a:spcPct val="110000"/>
              </a:lnSpc>
              <a:tabLst>
                <a:tab pos="215900" algn="l"/>
              </a:tabLst>
            </a:pPr>
            <a:endParaRPr lang="en-US" sz="2800" b="1" dirty="0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113" algn="r">
              <a:lnSpc>
                <a:spcPct val="110000"/>
              </a:lnSpc>
              <a:tabLst>
                <a:tab pos="215900" algn="l"/>
              </a:tabLst>
            </a:pPr>
            <a:r>
              <a:rPr lang="en-US" sz="28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Gerardo Quirós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25C64EC4-C8C4-4BBA-8BE6-8C2464E2B7A7}"/>
              </a:ext>
            </a:extLst>
          </p:cNvPr>
          <p:cNvSpPr/>
          <p:nvPr/>
        </p:nvSpPr>
        <p:spPr>
          <a:xfrm flipH="1">
            <a:off x="4114800" y="1102018"/>
            <a:ext cx="118872" cy="35394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3EA45CA-7E5C-16CA-C375-186119A48B1F}"/>
              </a:ext>
            </a:extLst>
          </p:cNvPr>
          <p:cNvSpPr txBox="1"/>
          <p:nvPr/>
        </p:nvSpPr>
        <p:spPr>
          <a:xfrm>
            <a:off x="265589" y="4233213"/>
            <a:ext cx="35629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4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RANFÒ - KARAYIB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41F5B63-EF15-6216-A5E9-047D51BEC856}"/>
              </a:ext>
            </a:extLst>
          </p:cNvPr>
          <p:cNvSpPr txBox="1"/>
          <p:nvPr/>
        </p:nvSpPr>
        <p:spPr>
          <a:xfrm>
            <a:off x="-7782" y="995026"/>
            <a:ext cx="3847909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FORTALECIMIENTO DE CAPACIDADES LOCALES Y COMUNITARIAS ANTE</a:t>
            </a:r>
          </a:p>
          <a:p>
            <a:pPr algn="r"/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DESASTRES NATURALES EN EL CARIBE  </a:t>
            </a:r>
          </a:p>
          <a:p>
            <a:pPr algn="r"/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PEIDS</a:t>
            </a:r>
          </a:p>
          <a:p>
            <a:pPr algn="r"/>
            <a:endParaRPr lang="en-US" sz="2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AB7E4E3-6C3B-C4D3-6FC2-3F7A1F079F78}"/>
              </a:ext>
            </a:extLst>
          </p:cNvPr>
          <p:cNvSpPr txBox="1"/>
          <p:nvPr/>
        </p:nvSpPr>
        <p:spPr>
          <a:xfrm>
            <a:off x="4301738" y="1102018"/>
            <a:ext cx="7822193" cy="320087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marL="11113">
              <a:tabLst>
                <a:tab pos="215900" algn="l"/>
              </a:tabLst>
            </a:pPr>
            <a:r>
              <a:rPr lang="es-AR" sz="26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Normas para la inclusión, protección y atención de las personas con discapacidad</a:t>
            </a:r>
          </a:p>
          <a:p>
            <a:pPr marL="11113">
              <a:tabLst>
                <a:tab pos="215900" algn="l"/>
              </a:tabLst>
            </a:pPr>
            <a:endParaRPr lang="es-AR" sz="2600" b="1" dirty="0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113">
              <a:tabLst>
                <a:tab pos="215900" algn="l"/>
              </a:tabLst>
            </a:pPr>
            <a:r>
              <a:rPr lang="es-AR" sz="2600" b="1" dirty="0" err="1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Standards</a:t>
            </a:r>
            <a:r>
              <a:rPr lang="es-AR" sz="26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AR" sz="2600" b="1" dirty="0" err="1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es-AR" sz="26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AR" sz="2600" b="1" dirty="0" err="1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s-AR" sz="26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AR" sz="2600" b="1" dirty="0" err="1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inclusion</a:t>
            </a:r>
            <a:r>
              <a:rPr lang="es-AR" sz="26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AR" sz="2600" b="1" dirty="0" err="1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protection</a:t>
            </a:r>
            <a:r>
              <a:rPr lang="es-AR" sz="26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and care </a:t>
            </a:r>
            <a:r>
              <a:rPr lang="es-AR" sz="2600" b="1" dirty="0" err="1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es-AR" sz="26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AR" sz="2600" b="1" dirty="0" err="1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persons</a:t>
            </a:r>
            <a:r>
              <a:rPr lang="es-AR" sz="26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AR" sz="2600" b="1" dirty="0" err="1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lang="es-AR" sz="26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AR" sz="2600" b="1" dirty="0" err="1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disabilities</a:t>
            </a:r>
            <a:endParaRPr lang="es-AR" sz="2600" b="1" dirty="0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113">
              <a:tabLst>
                <a:tab pos="215900" algn="l"/>
              </a:tabLst>
            </a:pPr>
            <a:endParaRPr lang="es-AR" sz="2600" b="1" dirty="0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113">
              <a:tabLst>
                <a:tab pos="215900" algn="l"/>
              </a:tabLst>
            </a:pPr>
            <a:r>
              <a:rPr lang="es-AR" sz="26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Normes </a:t>
            </a:r>
            <a:r>
              <a:rPr lang="es-AR" sz="2600" b="1" dirty="0" err="1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pour</a:t>
            </a:r>
            <a:r>
              <a:rPr lang="es-AR" sz="26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AR" sz="2600" b="1" dirty="0" err="1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l'inclusion</a:t>
            </a:r>
            <a:r>
              <a:rPr lang="es-AR" sz="26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la </a:t>
            </a:r>
            <a:r>
              <a:rPr lang="es-AR" sz="2600" b="1" dirty="0" err="1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protection</a:t>
            </a:r>
            <a:r>
              <a:rPr lang="es-AR" sz="26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et les </a:t>
            </a:r>
            <a:r>
              <a:rPr lang="es-AR" sz="2600" b="1" dirty="0" err="1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soins</a:t>
            </a:r>
            <a:r>
              <a:rPr lang="es-AR" sz="26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des </a:t>
            </a:r>
            <a:r>
              <a:rPr lang="es-AR" sz="2600" b="1" dirty="0" err="1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personnes</a:t>
            </a:r>
            <a:r>
              <a:rPr lang="es-AR" sz="26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AR" sz="2600" b="1" dirty="0" err="1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handicapées</a:t>
            </a:r>
            <a:endParaRPr lang="es-AR" sz="2600" b="1" dirty="0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0448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4">
            <a:extLst>
              <a:ext uri="{FF2B5EF4-FFF2-40B4-BE49-F238E27FC236}">
                <a16:creationId xmlns:a16="http://schemas.microsoft.com/office/drawing/2014/main" id="{4B25D706-4AE1-847E-E721-02CC071EC2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780" y="388307"/>
            <a:ext cx="4498757" cy="5081441"/>
          </a:xfrm>
          <a:prstGeom prst="rect">
            <a:avLst/>
          </a:prstGeom>
        </p:spPr>
      </p:pic>
      <p:pic>
        <p:nvPicPr>
          <p:cNvPr id="3" name="Immagine 1">
            <a:extLst>
              <a:ext uri="{FF2B5EF4-FFF2-40B4-BE49-F238E27FC236}">
                <a16:creationId xmlns:a16="http://schemas.microsoft.com/office/drawing/2014/main" id="{7184F59A-90CE-8B36-E7FD-7723DA0D6C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0342" y="1135413"/>
            <a:ext cx="2632354" cy="3587228"/>
          </a:xfrm>
          <a:prstGeom prst="rect">
            <a:avLst/>
          </a:prstGeom>
        </p:spPr>
      </p:pic>
      <p:pic>
        <p:nvPicPr>
          <p:cNvPr id="4" name="Immagine 1">
            <a:extLst>
              <a:ext uri="{FF2B5EF4-FFF2-40B4-BE49-F238E27FC236}">
                <a16:creationId xmlns:a16="http://schemas.microsoft.com/office/drawing/2014/main" id="{EE873FF9-8819-6ACF-02A4-BC313E28916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473" t="10025" r="4991"/>
          <a:stretch/>
        </p:blipFill>
        <p:spPr>
          <a:xfrm>
            <a:off x="8784921" y="1056663"/>
            <a:ext cx="2713971" cy="3665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503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7ADD83E-9353-7011-D678-902BAA6B244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2554"/>
          <a:stretch/>
        </p:blipFill>
        <p:spPr>
          <a:xfrm>
            <a:off x="188239" y="797170"/>
            <a:ext cx="7914777" cy="4755804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DAB02D70-B701-09EC-91F6-27E787191F7F}"/>
              </a:ext>
            </a:extLst>
          </p:cNvPr>
          <p:cNvSpPr/>
          <p:nvPr/>
        </p:nvSpPr>
        <p:spPr>
          <a:xfrm>
            <a:off x="6815850" y="405581"/>
            <a:ext cx="4661042" cy="40843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R" sz="2400" dirty="0" err="1">
                <a:solidFill>
                  <a:schemeClr val="tx1"/>
                </a:solidFill>
              </a:rPr>
              <a:t>If</a:t>
            </a:r>
            <a:r>
              <a:rPr lang="es-CR" sz="2400" dirty="0">
                <a:solidFill>
                  <a:schemeClr val="tx1"/>
                </a:solidFill>
              </a:rPr>
              <a:t> </a:t>
            </a:r>
            <a:r>
              <a:rPr lang="es-CR" sz="2400" dirty="0" err="1">
                <a:solidFill>
                  <a:schemeClr val="tx1"/>
                </a:solidFill>
              </a:rPr>
              <a:t>everyday</a:t>
            </a:r>
            <a:r>
              <a:rPr lang="es-CR" sz="2400" dirty="0">
                <a:solidFill>
                  <a:schemeClr val="tx1"/>
                </a:solidFill>
              </a:rPr>
              <a:t> </a:t>
            </a:r>
            <a:r>
              <a:rPr lang="es-CR" sz="2400" dirty="0" err="1">
                <a:solidFill>
                  <a:schemeClr val="tx1"/>
                </a:solidFill>
              </a:rPr>
              <a:t>life</a:t>
            </a:r>
            <a:r>
              <a:rPr lang="es-CR" sz="2400" dirty="0">
                <a:solidFill>
                  <a:schemeClr val="tx1"/>
                </a:solidFill>
              </a:rPr>
              <a:t> and </a:t>
            </a:r>
            <a:r>
              <a:rPr lang="es-CR" sz="2400" dirty="0" err="1">
                <a:solidFill>
                  <a:schemeClr val="tx1"/>
                </a:solidFill>
              </a:rPr>
              <a:t>ordinary</a:t>
            </a:r>
            <a:r>
              <a:rPr lang="es-CR" sz="2400" dirty="0">
                <a:solidFill>
                  <a:schemeClr val="tx1"/>
                </a:solidFill>
              </a:rPr>
              <a:t> </a:t>
            </a:r>
            <a:r>
              <a:rPr lang="es-CR" sz="2400" dirty="0" err="1">
                <a:solidFill>
                  <a:schemeClr val="tx1"/>
                </a:solidFill>
              </a:rPr>
              <a:t>situations</a:t>
            </a:r>
            <a:r>
              <a:rPr lang="es-CR" sz="2400" dirty="0">
                <a:solidFill>
                  <a:schemeClr val="tx1"/>
                </a:solidFill>
              </a:rPr>
              <a:t> are </a:t>
            </a:r>
            <a:r>
              <a:rPr lang="es-CR" sz="2400" dirty="0" err="1">
                <a:solidFill>
                  <a:schemeClr val="tx1"/>
                </a:solidFill>
              </a:rPr>
              <a:t>already</a:t>
            </a:r>
            <a:r>
              <a:rPr lang="es-CR" sz="2400" dirty="0">
                <a:solidFill>
                  <a:schemeClr val="tx1"/>
                </a:solidFill>
              </a:rPr>
              <a:t> </a:t>
            </a:r>
            <a:r>
              <a:rPr lang="es-CR" sz="2400" dirty="0" err="1">
                <a:solidFill>
                  <a:schemeClr val="tx1"/>
                </a:solidFill>
              </a:rPr>
              <a:t>difficult</a:t>
            </a:r>
            <a:r>
              <a:rPr lang="es-CR" sz="2400" dirty="0">
                <a:solidFill>
                  <a:schemeClr val="tx1"/>
                </a:solidFill>
              </a:rPr>
              <a:t> </a:t>
            </a:r>
            <a:r>
              <a:rPr lang="es-CR" sz="2400" dirty="0" err="1">
                <a:solidFill>
                  <a:schemeClr val="tx1"/>
                </a:solidFill>
              </a:rPr>
              <a:t>for</a:t>
            </a:r>
            <a:r>
              <a:rPr lang="es-CR" sz="2400" dirty="0">
                <a:solidFill>
                  <a:schemeClr val="tx1"/>
                </a:solidFill>
              </a:rPr>
              <a:t> </a:t>
            </a:r>
            <a:r>
              <a:rPr lang="es-CR" sz="2400" dirty="0" err="1">
                <a:solidFill>
                  <a:schemeClr val="tx1"/>
                </a:solidFill>
              </a:rPr>
              <a:t>people</a:t>
            </a:r>
            <a:r>
              <a:rPr lang="es-CR" sz="2400" dirty="0">
                <a:solidFill>
                  <a:schemeClr val="tx1"/>
                </a:solidFill>
              </a:rPr>
              <a:t> </a:t>
            </a:r>
            <a:r>
              <a:rPr lang="es-CR" sz="2400" dirty="0" err="1">
                <a:solidFill>
                  <a:schemeClr val="tx1"/>
                </a:solidFill>
              </a:rPr>
              <a:t>with</a:t>
            </a:r>
            <a:r>
              <a:rPr lang="es-CR" sz="2400" dirty="0">
                <a:solidFill>
                  <a:schemeClr val="tx1"/>
                </a:solidFill>
              </a:rPr>
              <a:t> </a:t>
            </a:r>
            <a:r>
              <a:rPr lang="es-CR" sz="2400" dirty="0" err="1">
                <a:solidFill>
                  <a:schemeClr val="tx1"/>
                </a:solidFill>
              </a:rPr>
              <a:t>disabilities</a:t>
            </a:r>
            <a:r>
              <a:rPr lang="es-CR" sz="2400" dirty="0">
                <a:solidFill>
                  <a:schemeClr val="tx1"/>
                </a:solidFill>
              </a:rPr>
              <a:t>...</a:t>
            </a:r>
          </a:p>
          <a:p>
            <a:endParaRPr lang="es-CR" sz="2400" dirty="0"/>
          </a:p>
          <a:p>
            <a:r>
              <a:rPr lang="es-CR" sz="24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Si la cotidianidad y las situaciones ordinarias ya son difíciles para las personas con discapacidad… </a:t>
            </a:r>
          </a:p>
          <a:p>
            <a:pPr algn="ctr"/>
            <a:endParaRPr lang="es-CR" dirty="0"/>
          </a:p>
          <a:p>
            <a:pPr algn="ctr"/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10932001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868680" y="405575"/>
            <a:ext cx="10598106" cy="13716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s-CR" b="1" dirty="0" err="1"/>
              <a:t>How</a:t>
            </a:r>
            <a:r>
              <a:rPr lang="es-CR" b="1" dirty="0"/>
              <a:t> </a:t>
            </a:r>
            <a:r>
              <a:rPr lang="es-CR" b="1" dirty="0" err="1"/>
              <a:t>difficult</a:t>
            </a:r>
            <a:r>
              <a:rPr lang="es-CR" b="1" dirty="0"/>
              <a:t> </a:t>
            </a:r>
            <a:r>
              <a:rPr lang="es-CR" b="1" dirty="0" err="1"/>
              <a:t>could</a:t>
            </a:r>
            <a:r>
              <a:rPr lang="es-CR" b="1" dirty="0"/>
              <a:t> </a:t>
            </a:r>
            <a:r>
              <a:rPr lang="es-CR" b="1" dirty="0" err="1"/>
              <a:t>they</a:t>
            </a:r>
            <a:r>
              <a:rPr lang="es-CR" b="1" dirty="0"/>
              <a:t> be in a </a:t>
            </a:r>
            <a:r>
              <a:rPr lang="es-CR" b="1" dirty="0" err="1"/>
              <a:t>disaster</a:t>
            </a:r>
            <a:r>
              <a:rPr lang="es-CR" b="1" dirty="0"/>
              <a:t>?</a:t>
            </a:r>
            <a:br>
              <a:rPr lang="es-CR" b="1" dirty="0"/>
            </a:br>
            <a:r>
              <a:rPr lang="es-CR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¿</a:t>
            </a:r>
            <a:r>
              <a:rPr lang="es-CR" b="1" kern="1200" dirty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Qué tan difíciles podrían ser en un desastre?</a:t>
            </a:r>
          </a:p>
        </p:txBody>
      </p:sp>
      <p:pic>
        <p:nvPicPr>
          <p:cNvPr id="7" name="6 Imagen" descr="terremoto.jpg"/>
          <p:cNvPicPr>
            <a:picLocks noChangeAspect="1"/>
          </p:cNvPicPr>
          <p:nvPr/>
        </p:nvPicPr>
        <p:blipFill>
          <a:blip r:embed="rId2"/>
          <a:srcRect l="19381" r="35140" b="-3"/>
          <a:stretch/>
        </p:blipFill>
        <p:spPr>
          <a:xfrm>
            <a:off x="3084577" y="2086081"/>
            <a:ext cx="2834640" cy="4160520"/>
          </a:xfrm>
          <a:prstGeom prst="rect">
            <a:avLst/>
          </a:prstGeom>
        </p:spPr>
      </p:pic>
      <p:pic>
        <p:nvPicPr>
          <p:cNvPr id="10" name="Picture 2" descr="http://www.corresponsaldepaz.org/mm/image/discapacitados-haiti.jpg">
            <a:extLst>
              <a:ext uri="{FF2B5EF4-FFF2-40B4-BE49-F238E27FC236}">
                <a16:creationId xmlns:a16="http://schemas.microsoft.com/office/drawing/2014/main" id="{C77515BA-41E4-442E-8530-5AE33C33AC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36" r="38685" b="-3"/>
          <a:stretch/>
        </p:blipFill>
        <p:spPr bwMode="auto">
          <a:xfrm>
            <a:off x="131065" y="2086081"/>
            <a:ext cx="2834640" cy="416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noticias.iruya.com/newnex/images/stories/sociedad/discapacidad/discapacidad_desastres_2.jpg">
            <a:extLst>
              <a:ext uri="{FF2B5EF4-FFF2-40B4-BE49-F238E27FC236}">
                <a16:creationId xmlns:a16="http://schemas.microsoft.com/office/drawing/2014/main" id="{691C4B7F-6A63-42FE-9734-3512E1F9B7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73" r="37874" b="1"/>
          <a:stretch/>
        </p:blipFill>
        <p:spPr bwMode="auto">
          <a:xfrm>
            <a:off x="6153912" y="2086081"/>
            <a:ext cx="2834640" cy="416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http://www.radiopio12.com/upload/noticia/250270desastres_bolivia_2014_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81" r="30399" b="-2"/>
          <a:stretch/>
        </p:blipFill>
        <p:spPr bwMode="auto">
          <a:xfrm>
            <a:off x="9107424" y="2086081"/>
            <a:ext cx="2834640" cy="416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91607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14149C3B-54CA-4468-5E2E-C9CA55373A31}"/>
              </a:ext>
            </a:extLst>
          </p:cNvPr>
          <p:cNvSpPr/>
          <p:nvPr/>
        </p:nvSpPr>
        <p:spPr>
          <a:xfrm>
            <a:off x="817685" y="548640"/>
            <a:ext cx="10466011" cy="11795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kern="120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Cifras</a:t>
            </a:r>
            <a:r>
              <a:rPr lang="en-US" sz="40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b="1" kern="120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mundiales</a:t>
            </a:r>
            <a:r>
              <a:rPr lang="en-US" sz="40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/ </a:t>
            </a:r>
            <a:r>
              <a:rPr lang="en-US" sz="4000" b="1" kern="1200" dirty="0">
                <a:latin typeface="+mj-lt"/>
                <a:ea typeface="+mj-ea"/>
                <a:cs typeface="+mj-cs"/>
              </a:rPr>
              <a:t>World figures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0FB2CD67-56CB-EFD5-71CC-F7578E1FF540}"/>
              </a:ext>
            </a:extLst>
          </p:cNvPr>
          <p:cNvSpPr/>
          <p:nvPr/>
        </p:nvSpPr>
        <p:spPr>
          <a:xfrm>
            <a:off x="732458" y="1705451"/>
            <a:ext cx="10375392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s-ES" sz="2800" b="1" i="0" dirty="0">
                <a:solidFill>
                  <a:schemeClr val="accent1"/>
                </a:solidFill>
                <a:effectLst/>
                <a:latin typeface="+mj-lt"/>
              </a:rPr>
              <a:t>16% de la población </a:t>
            </a:r>
            <a:r>
              <a:rPr lang="es-ES" sz="2800" b="0" i="0" dirty="0">
                <a:solidFill>
                  <a:schemeClr val="accent1"/>
                </a:solidFill>
                <a:effectLst/>
                <a:latin typeface="+mj-lt"/>
              </a:rPr>
              <a:t>son personas con discapacidad </a:t>
            </a:r>
          </a:p>
          <a:p>
            <a:pPr algn="just">
              <a:spcAft>
                <a:spcPts val="600"/>
              </a:spcAft>
            </a:pPr>
            <a:r>
              <a:rPr lang="es-ES" sz="2800" b="1" i="0" dirty="0">
                <a:solidFill>
                  <a:schemeClr val="accent1"/>
                </a:solidFill>
                <a:effectLst/>
                <a:latin typeface="+mj-lt"/>
              </a:rPr>
              <a:t>84% </a:t>
            </a:r>
            <a:r>
              <a:rPr lang="es-ES" sz="2800" b="0" i="0" dirty="0">
                <a:solidFill>
                  <a:schemeClr val="accent1"/>
                </a:solidFill>
                <a:effectLst/>
                <a:latin typeface="+mj-lt"/>
              </a:rPr>
              <a:t>carecen de plan de preparación personal para desastres</a:t>
            </a:r>
            <a:endParaRPr lang="es-ES" sz="2800" dirty="0">
              <a:solidFill>
                <a:schemeClr val="accent1"/>
              </a:solidFill>
              <a:latin typeface="+mj-lt"/>
            </a:endParaRPr>
          </a:p>
          <a:p>
            <a:pPr algn="just">
              <a:spcAft>
                <a:spcPts val="600"/>
              </a:spcAft>
            </a:pPr>
            <a:r>
              <a:rPr lang="es-ES" sz="2800" dirty="0">
                <a:solidFill>
                  <a:schemeClr val="accent1"/>
                </a:solidFill>
                <a:latin typeface="+mj-lt"/>
              </a:rPr>
              <a:t>Entre </a:t>
            </a:r>
            <a:r>
              <a:rPr lang="es-ES" sz="2800" b="1" dirty="0">
                <a:solidFill>
                  <a:schemeClr val="accent1"/>
                </a:solidFill>
                <a:latin typeface="+mj-lt"/>
              </a:rPr>
              <a:t>2 y 4 </a:t>
            </a:r>
            <a:r>
              <a:rPr lang="es-ES" sz="2800" b="1" i="0" dirty="0">
                <a:solidFill>
                  <a:schemeClr val="accent1"/>
                </a:solidFill>
                <a:effectLst/>
                <a:latin typeface="+mj-lt"/>
              </a:rPr>
              <a:t>veces más </a:t>
            </a:r>
            <a:r>
              <a:rPr lang="es-ES" sz="2800" b="1" dirty="0">
                <a:solidFill>
                  <a:schemeClr val="accent1"/>
                </a:solidFill>
                <a:latin typeface="+mj-lt"/>
              </a:rPr>
              <a:t>posibilidades de morir</a:t>
            </a:r>
            <a:r>
              <a:rPr lang="es-ES" sz="2800" dirty="0">
                <a:solidFill>
                  <a:schemeClr val="accent1"/>
                </a:solidFill>
                <a:latin typeface="+mj-lt"/>
              </a:rPr>
              <a:t> en un desastre 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0035D5AB-BE1F-9A5C-F706-5F44F4D7ED0F}"/>
              </a:ext>
            </a:extLst>
          </p:cNvPr>
          <p:cNvSpPr/>
          <p:nvPr/>
        </p:nvSpPr>
        <p:spPr>
          <a:xfrm>
            <a:off x="732458" y="3613666"/>
            <a:ext cx="10375392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s-ES" sz="2800" b="1" i="0" dirty="0">
                <a:solidFill>
                  <a:srgbClr val="000000"/>
                </a:solidFill>
                <a:effectLst/>
                <a:latin typeface="+mj-lt"/>
              </a:rPr>
              <a:t>16% </a:t>
            </a:r>
            <a:r>
              <a:rPr lang="es-ES" sz="2800" b="1" i="0" dirty="0" err="1">
                <a:solidFill>
                  <a:srgbClr val="000000"/>
                </a:solidFill>
                <a:effectLst/>
                <a:latin typeface="+mj-lt"/>
              </a:rPr>
              <a:t>of</a:t>
            </a:r>
            <a:r>
              <a:rPr lang="es-ES" sz="2800" b="1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s-ES" sz="2800" b="1" i="0" dirty="0" err="1">
                <a:solidFill>
                  <a:srgbClr val="000000"/>
                </a:solidFill>
                <a:effectLst/>
                <a:latin typeface="+mj-lt"/>
              </a:rPr>
              <a:t>the</a:t>
            </a:r>
            <a:r>
              <a:rPr lang="es-ES" sz="2800" b="1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s-ES" sz="2800" b="1" i="0" dirty="0" err="1">
                <a:solidFill>
                  <a:srgbClr val="000000"/>
                </a:solidFill>
                <a:effectLst/>
                <a:latin typeface="+mj-lt"/>
              </a:rPr>
              <a:t>population</a:t>
            </a:r>
            <a:r>
              <a:rPr lang="es-ES" sz="2800" b="1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s-ES" sz="2800" i="0" dirty="0">
                <a:solidFill>
                  <a:srgbClr val="000000"/>
                </a:solidFill>
                <a:effectLst/>
                <a:latin typeface="+mj-lt"/>
              </a:rPr>
              <a:t>are </a:t>
            </a:r>
            <a:r>
              <a:rPr lang="es-ES" sz="2800" i="0" dirty="0" err="1">
                <a:solidFill>
                  <a:srgbClr val="000000"/>
                </a:solidFill>
                <a:effectLst/>
                <a:latin typeface="+mj-lt"/>
              </a:rPr>
              <a:t>people</a:t>
            </a:r>
            <a:r>
              <a:rPr lang="es-ES" sz="280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s-ES" sz="2800" i="0" dirty="0" err="1">
                <a:solidFill>
                  <a:srgbClr val="000000"/>
                </a:solidFill>
                <a:effectLst/>
                <a:latin typeface="+mj-lt"/>
              </a:rPr>
              <a:t>with</a:t>
            </a:r>
            <a:r>
              <a:rPr lang="es-ES" sz="280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s-ES" sz="2800" i="0" dirty="0" err="1">
                <a:solidFill>
                  <a:srgbClr val="000000"/>
                </a:solidFill>
                <a:effectLst/>
                <a:latin typeface="+mj-lt"/>
              </a:rPr>
              <a:t>disabilities</a:t>
            </a:r>
            <a:r>
              <a:rPr lang="es-ES" sz="280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</a:p>
          <a:p>
            <a:pPr algn="just">
              <a:spcAft>
                <a:spcPts val="600"/>
              </a:spcAft>
            </a:pPr>
            <a:r>
              <a:rPr lang="es-ES" sz="2800" b="1" i="0" dirty="0">
                <a:solidFill>
                  <a:srgbClr val="000000"/>
                </a:solidFill>
                <a:effectLst/>
                <a:latin typeface="+mj-lt"/>
              </a:rPr>
              <a:t>84</a:t>
            </a:r>
            <a:r>
              <a:rPr lang="es-ES" sz="2800" i="0" dirty="0">
                <a:solidFill>
                  <a:srgbClr val="000000"/>
                </a:solidFill>
                <a:effectLst/>
                <a:latin typeface="+mj-lt"/>
              </a:rPr>
              <a:t>% </a:t>
            </a:r>
            <a:r>
              <a:rPr lang="es-ES" sz="2800" i="0" dirty="0" err="1">
                <a:solidFill>
                  <a:srgbClr val="000000"/>
                </a:solidFill>
                <a:effectLst/>
                <a:latin typeface="+mj-lt"/>
              </a:rPr>
              <a:t>lack</a:t>
            </a:r>
            <a:r>
              <a:rPr lang="es-ES" sz="2800" i="0" dirty="0">
                <a:solidFill>
                  <a:srgbClr val="000000"/>
                </a:solidFill>
                <a:effectLst/>
                <a:latin typeface="+mj-lt"/>
              </a:rPr>
              <a:t> personal </a:t>
            </a:r>
            <a:r>
              <a:rPr lang="es-ES" sz="2800" i="0" dirty="0" err="1">
                <a:solidFill>
                  <a:srgbClr val="000000"/>
                </a:solidFill>
                <a:effectLst/>
                <a:latin typeface="+mj-lt"/>
              </a:rPr>
              <a:t>disaster</a:t>
            </a:r>
            <a:r>
              <a:rPr lang="es-ES" sz="280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s-ES" sz="2800" i="0" dirty="0" err="1">
                <a:solidFill>
                  <a:srgbClr val="000000"/>
                </a:solidFill>
                <a:effectLst/>
                <a:latin typeface="+mj-lt"/>
              </a:rPr>
              <a:t>preparedness</a:t>
            </a:r>
            <a:r>
              <a:rPr lang="es-ES" sz="280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s-ES" sz="2800" i="0" dirty="0" err="1">
                <a:solidFill>
                  <a:srgbClr val="000000"/>
                </a:solidFill>
                <a:effectLst/>
                <a:latin typeface="+mj-lt"/>
              </a:rPr>
              <a:t>plans</a:t>
            </a:r>
            <a:endParaRPr lang="es-ES" sz="2800" i="0" dirty="0">
              <a:solidFill>
                <a:srgbClr val="000000"/>
              </a:solidFill>
              <a:effectLst/>
              <a:latin typeface="+mj-lt"/>
            </a:endParaRPr>
          </a:p>
          <a:p>
            <a:pPr algn="just">
              <a:spcAft>
                <a:spcPts val="600"/>
              </a:spcAft>
            </a:pPr>
            <a:r>
              <a:rPr lang="es-ES" sz="2800" b="1" i="0" dirty="0">
                <a:solidFill>
                  <a:srgbClr val="000000"/>
                </a:solidFill>
                <a:effectLst/>
                <a:latin typeface="+mj-lt"/>
              </a:rPr>
              <a:t>2 </a:t>
            </a:r>
            <a:r>
              <a:rPr lang="es-ES" sz="2800" b="1" i="0" dirty="0" err="1">
                <a:solidFill>
                  <a:srgbClr val="000000"/>
                </a:solidFill>
                <a:effectLst/>
                <a:latin typeface="+mj-lt"/>
              </a:rPr>
              <a:t>to</a:t>
            </a:r>
            <a:r>
              <a:rPr lang="es-ES" sz="2800" b="1" i="0" dirty="0">
                <a:solidFill>
                  <a:srgbClr val="000000"/>
                </a:solidFill>
                <a:effectLst/>
                <a:latin typeface="+mj-lt"/>
              </a:rPr>
              <a:t> 4 times more </a:t>
            </a:r>
            <a:r>
              <a:rPr lang="es-ES" sz="2800" b="1" i="0" dirty="0" err="1">
                <a:solidFill>
                  <a:srgbClr val="000000"/>
                </a:solidFill>
                <a:effectLst/>
                <a:latin typeface="+mj-lt"/>
              </a:rPr>
              <a:t>likely</a:t>
            </a:r>
            <a:r>
              <a:rPr lang="es-ES" sz="2800" b="1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s-ES" sz="2800" b="1" i="0" dirty="0" err="1">
                <a:solidFill>
                  <a:srgbClr val="000000"/>
                </a:solidFill>
                <a:effectLst/>
                <a:latin typeface="+mj-lt"/>
              </a:rPr>
              <a:t>to</a:t>
            </a:r>
            <a:r>
              <a:rPr lang="es-ES" sz="2800" b="1" i="0" dirty="0">
                <a:solidFill>
                  <a:srgbClr val="000000"/>
                </a:solidFill>
                <a:effectLst/>
                <a:latin typeface="+mj-lt"/>
              </a:rPr>
              <a:t> die </a:t>
            </a:r>
            <a:r>
              <a:rPr lang="es-ES" sz="2800" i="0" dirty="0">
                <a:solidFill>
                  <a:srgbClr val="000000"/>
                </a:solidFill>
                <a:effectLst/>
                <a:latin typeface="+mj-lt"/>
              </a:rPr>
              <a:t>in a </a:t>
            </a:r>
            <a:r>
              <a:rPr lang="es-ES" sz="2800" i="0" dirty="0" err="1">
                <a:solidFill>
                  <a:srgbClr val="000000"/>
                </a:solidFill>
                <a:effectLst/>
                <a:latin typeface="+mj-lt"/>
              </a:rPr>
              <a:t>disaster</a:t>
            </a:r>
            <a:r>
              <a:rPr lang="es-ES" sz="280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endParaRPr lang="es-ES" sz="2800" dirty="0">
              <a:solidFill>
                <a:srgbClr val="000000"/>
              </a:solidFill>
              <a:latin typeface="+mj-lt"/>
            </a:endParaRPr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57A93AEF-0A29-1223-D6BC-4483266C980B}"/>
              </a:ext>
            </a:extLst>
          </p:cNvPr>
          <p:cNvCxnSpPr/>
          <p:nvPr/>
        </p:nvCxnSpPr>
        <p:spPr>
          <a:xfrm>
            <a:off x="817685" y="3429000"/>
            <a:ext cx="527831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1915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oncurso para diseñar logo de la Comisión Nacional de ...">
            <a:extLst>
              <a:ext uri="{FF2B5EF4-FFF2-40B4-BE49-F238E27FC236}">
                <a16:creationId xmlns:a16="http://schemas.microsoft.com/office/drawing/2014/main" id="{02467002-B7C7-4A04-4CBC-2042E47689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6" r="17638"/>
          <a:stretch/>
        </p:blipFill>
        <p:spPr bwMode="auto">
          <a:xfrm>
            <a:off x="3242695" y="10"/>
            <a:ext cx="8949307" cy="6857990"/>
          </a:xfrm>
          <a:custGeom>
            <a:avLst/>
            <a:gdLst/>
            <a:ahLst/>
            <a:cxnLst/>
            <a:rect l="l" t="t" r="r" b="b"/>
            <a:pathLst>
              <a:path w="8949307" h="6858000">
                <a:moveTo>
                  <a:pt x="0" y="0"/>
                </a:moveTo>
                <a:lnTo>
                  <a:pt x="8949307" y="0"/>
                </a:lnTo>
                <a:lnTo>
                  <a:pt x="8949307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9" y="4741056"/>
                  <a:pt x="1212979" y="3429000"/>
                </a:cubicBezTo>
                <a:cubicBezTo>
                  <a:pt x="1212979" y="2116944"/>
                  <a:pt x="773509" y="929100"/>
                  <a:pt x="62983" y="6927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310860" y="621395"/>
            <a:ext cx="3931962" cy="507494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</a:pPr>
            <a:r>
              <a:rPr lang="es-CR" sz="2800" b="1" i="1" dirty="0">
                <a:solidFill>
                  <a:schemeClr val="accent1"/>
                </a:solidFill>
                <a:latin typeface="+mj-lt"/>
              </a:rPr>
              <a:t>Normas </a:t>
            </a:r>
            <a:r>
              <a:rPr lang="es-CR" sz="2800" b="1" i="1" dirty="0">
                <a:solidFill>
                  <a:schemeClr val="accent1"/>
                </a:solidFill>
                <a:effectLst/>
                <a:latin typeface="+mj-lt"/>
              </a:rPr>
              <a:t>para la </a:t>
            </a:r>
            <a:r>
              <a:rPr lang="es-CR" sz="2800" b="1" i="1" dirty="0">
                <a:solidFill>
                  <a:srgbClr val="FF0000"/>
                </a:solidFill>
                <a:latin typeface="+mj-lt"/>
              </a:rPr>
              <a:t>inclusión, protección y atención </a:t>
            </a:r>
            <a:r>
              <a:rPr lang="es-CR" sz="2800" b="1" i="1" dirty="0">
                <a:solidFill>
                  <a:schemeClr val="accent1"/>
                </a:solidFill>
                <a:latin typeface="+mj-lt"/>
              </a:rPr>
              <a:t>de las personas con discapacidad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</a:pPr>
            <a:endParaRPr lang="es-CR" sz="2800" b="1" i="1" dirty="0">
              <a:effectLst/>
              <a:latin typeface="+mj-lt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</a:pPr>
            <a:r>
              <a:rPr lang="es-CR" sz="2800" b="1" i="1" dirty="0" err="1">
                <a:effectLst/>
                <a:latin typeface="+mj-lt"/>
              </a:rPr>
              <a:t>Standards</a:t>
            </a:r>
            <a:r>
              <a:rPr lang="es-CR" sz="2800" b="1" i="1" dirty="0">
                <a:effectLst/>
                <a:latin typeface="+mj-lt"/>
              </a:rPr>
              <a:t> </a:t>
            </a:r>
            <a:r>
              <a:rPr lang="es-CR" sz="2800" b="1" i="1" dirty="0" err="1">
                <a:effectLst/>
                <a:latin typeface="+mj-lt"/>
              </a:rPr>
              <a:t>for</a:t>
            </a:r>
            <a:r>
              <a:rPr lang="es-CR" sz="2800" b="1" i="1" dirty="0">
                <a:effectLst/>
                <a:latin typeface="+mj-lt"/>
              </a:rPr>
              <a:t> </a:t>
            </a:r>
            <a:r>
              <a:rPr lang="es-CR" sz="2800" b="1" i="1" dirty="0" err="1">
                <a:effectLst/>
                <a:latin typeface="+mj-lt"/>
              </a:rPr>
              <a:t>the</a:t>
            </a:r>
            <a:r>
              <a:rPr lang="es-CR" sz="2800" b="1" i="1" dirty="0">
                <a:effectLst/>
                <a:latin typeface="+mj-lt"/>
              </a:rPr>
              <a:t> </a:t>
            </a:r>
            <a:r>
              <a:rPr lang="es-CR" sz="2800" b="1" i="1" dirty="0" err="1">
                <a:solidFill>
                  <a:srgbClr val="FF0000"/>
                </a:solidFill>
                <a:effectLst/>
                <a:latin typeface="+mj-lt"/>
              </a:rPr>
              <a:t>inclusion</a:t>
            </a:r>
            <a:r>
              <a:rPr lang="es-CR" sz="2800" b="1" i="1" dirty="0">
                <a:solidFill>
                  <a:srgbClr val="FF0000"/>
                </a:solidFill>
                <a:effectLst/>
                <a:latin typeface="+mj-lt"/>
              </a:rPr>
              <a:t>, </a:t>
            </a:r>
            <a:r>
              <a:rPr lang="es-CR" sz="2800" b="1" i="1" dirty="0" err="1">
                <a:solidFill>
                  <a:srgbClr val="FF0000"/>
                </a:solidFill>
                <a:effectLst/>
                <a:latin typeface="+mj-lt"/>
              </a:rPr>
              <a:t>protection</a:t>
            </a:r>
            <a:r>
              <a:rPr lang="es-CR" sz="2800" b="1" i="1" dirty="0">
                <a:solidFill>
                  <a:srgbClr val="FF0000"/>
                </a:solidFill>
                <a:effectLst/>
                <a:latin typeface="+mj-lt"/>
              </a:rPr>
              <a:t> and care </a:t>
            </a:r>
            <a:r>
              <a:rPr lang="es-CR" sz="2800" b="1" i="1" dirty="0" err="1">
                <a:effectLst/>
                <a:latin typeface="+mj-lt"/>
              </a:rPr>
              <a:t>of</a:t>
            </a:r>
            <a:r>
              <a:rPr lang="es-CR" sz="2800" b="1" i="1" dirty="0">
                <a:effectLst/>
                <a:latin typeface="+mj-lt"/>
              </a:rPr>
              <a:t> </a:t>
            </a:r>
            <a:r>
              <a:rPr lang="es-CR" sz="2800" b="1" i="1" dirty="0" err="1">
                <a:effectLst/>
                <a:latin typeface="+mj-lt"/>
              </a:rPr>
              <a:t>persons</a:t>
            </a:r>
            <a:r>
              <a:rPr lang="es-CR" sz="2800" b="1" i="1" dirty="0">
                <a:effectLst/>
                <a:latin typeface="+mj-lt"/>
              </a:rPr>
              <a:t> </a:t>
            </a:r>
            <a:r>
              <a:rPr lang="es-CR" sz="2800" b="1" i="1" dirty="0" err="1">
                <a:effectLst/>
                <a:latin typeface="+mj-lt"/>
              </a:rPr>
              <a:t>with</a:t>
            </a:r>
            <a:r>
              <a:rPr lang="es-CR" sz="2800" b="1" i="1" dirty="0">
                <a:effectLst/>
                <a:latin typeface="+mj-lt"/>
              </a:rPr>
              <a:t> </a:t>
            </a:r>
            <a:r>
              <a:rPr lang="es-CR" sz="2800" b="1" i="1" dirty="0" err="1">
                <a:effectLst/>
                <a:latin typeface="+mj-lt"/>
              </a:rPr>
              <a:t>disabilities</a:t>
            </a:r>
            <a:endParaRPr lang="es-CR" sz="2800" b="1" i="1" dirty="0">
              <a:latin typeface="+mj-lt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</a:pPr>
            <a:endParaRPr lang="es-CR" sz="2800" b="1" i="1" dirty="0">
              <a:effectLst/>
              <a:latin typeface="+mj-lt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</a:pPr>
            <a:r>
              <a:rPr lang="es-ES" sz="2800" b="1" i="0" dirty="0">
                <a:solidFill>
                  <a:srgbClr val="0070C0"/>
                </a:solidFill>
                <a:effectLst/>
                <a:latin typeface="+mj-lt"/>
              </a:rPr>
              <a:t>CEPREDENAC, 2016</a:t>
            </a:r>
            <a:endParaRPr lang="es-CR" sz="2800" b="1" dirty="0">
              <a:solidFill>
                <a:srgbClr val="0070C0"/>
              </a:solidFill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</a:pPr>
            <a:endParaRPr lang="es-CR" sz="4700" b="1" dirty="0"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607245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905779"/>
              </p:ext>
            </p:extLst>
          </p:nvPr>
        </p:nvGraphicFramePr>
        <p:xfrm>
          <a:off x="304799" y="1228869"/>
          <a:ext cx="11713029" cy="5608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43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043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043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4919">
                <a:tc>
                  <a:txBody>
                    <a:bodyPr/>
                    <a:lstStyle/>
                    <a:p>
                      <a:pPr algn="ctr"/>
                      <a:r>
                        <a:rPr lang="es-CR" sz="2800" b="1" dirty="0"/>
                        <a:t>Inclusión/ </a:t>
                      </a:r>
                      <a:r>
                        <a:rPr lang="es-CR" sz="2800" b="1" dirty="0" err="1"/>
                        <a:t>Inclusion</a:t>
                      </a:r>
                      <a:r>
                        <a:rPr lang="es-CR" sz="2800" b="1" dirty="0"/>
                        <a:t> </a:t>
                      </a:r>
                      <a:endParaRPr lang="es-C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2800" dirty="0"/>
                        <a:t>Protección/ </a:t>
                      </a:r>
                      <a:r>
                        <a:rPr lang="es-CR" sz="2800" dirty="0" err="1"/>
                        <a:t>Protection</a:t>
                      </a:r>
                      <a:endParaRPr lang="es-C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2800" dirty="0"/>
                        <a:t>Atención/ </a:t>
                      </a:r>
                      <a:r>
                        <a:rPr lang="es-CR" sz="2800" dirty="0" err="1"/>
                        <a:t>Attention</a:t>
                      </a:r>
                      <a:endParaRPr lang="es-C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0089">
                <a:tc>
                  <a:txBody>
                    <a:bodyPr/>
                    <a:lstStyle/>
                    <a:p>
                      <a:endParaRPr lang="es-CR" sz="2800" dirty="0"/>
                    </a:p>
                    <a:p>
                      <a:r>
                        <a:rPr lang="es-CR" sz="2000" dirty="0">
                          <a:solidFill>
                            <a:schemeClr val="accent1"/>
                          </a:solidFill>
                        </a:rPr>
                        <a:t>Tres principios: </a:t>
                      </a:r>
                      <a:endParaRPr lang="es-CR" sz="2000" b="1" dirty="0">
                        <a:solidFill>
                          <a:schemeClr val="accent1"/>
                        </a:solidFill>
                      </a:endParaRP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CR" sz="2000" b="1" dirty="0">
                          <a:solidFill>
                            <a:srgbClr val="FF0000"/>
                          </a:solidFill>
                        </a:rPr>
                        <a:t>Participación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CR" sz="2000" b="1" dirty="0">
                          <a:solidFill>
                            <a:srgbClr val="FF0000"/>
                          </a:solidFill>
                        </a:rPr>
                        <a:t>No discriminación 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CR" sz="2000" b="1" dirty="0">
                          <a:solidFill>
                            <a:srgbClr val="FF0000"/>
                          </a:solidFill>
                        </a:rPr>
                        <a:t>Accesibilidad</a:t>
                      </a:r>
                      <a:endParaRPr lang="es-CR" sz="2000" b="1" dirty="0"/>
                    </a:p>
                    <a:p>
                      <a:r>
                        <a:rPr lang="es-CR" sz="2000" dirty="0">
                          <a:solidFill>
                            <a:schemeClr val="accent1"/>
                          </a:solidFill>
                        </a:rPr>
                        <a:t>“</a:t>
                      </a:r>
                      <a:r>
                        <a:rPr lang="es-CR" sz="2000" i="1" dirty="0">
                          <a:solidFill>
                            <a:schemeClr val="accent1"/>
                          </a:solidFill>
                        </a:rPr>
                        <a:t>Nada para nosotros, sin nosotros” </a:t>
                      </a:r>
                    </a:p>
                    <a:p>
                      <a:endParaRPr lang="es-CR" sz="2000" i="1" dirty="0"/>
                    </a:p>
                    <a:p>
                      <a:r>
                        <a:rPr lang="es-CR" sz="2000" dirty="0" err="1">
                          <a:solidFill>
                            <a:schemeClr val="tx1"/>
                          </a:solidFill>
                        </a:rPr>
                        <a:t>Three</a:t>
                      </a:r>
                      <a:r>
                        <a:rPr lang="es-CR" sz="20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s-CR" sz="2000" dirty="0" err="1">
                          <a:solidFill>
                            <a:schemeClr val="tx1"/>
                          </a:solidFill>
                        </a:rPr>
                        <a:t>principles</a:t>
                      </a:r>
                      <a:r>
                        <a:rPr lang="es-CR" sz="2000" dirty="0">
                          <a:solidFill>
                            <a:schemeClr val="tx1"/>
                          </a:solidFill>
                        </a:rPr>
                        <a:t>: 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s-CR" sz="2000" b="1" dirty="0" err="1">
                          <a:solidFill>
                            <a:srgbClr val="FF0000"/>
                          </a:solidFill>
                        </a:rPr>
                        <a:t>Participation</a:t>
                      </a:r>
                      <a:endParaRPr lang="es-CR" sz="2000" b="1" dirty="0">
                        <a:solidFill>
                          <a:srgbClr val="FF0000"/>
                        </a:solidFill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s-CR" sz="2000" b="1" dirty="0">
                          <a:solidFill>
                            <a:srgbClr val="FF0000"/>
                          </a:solidFill>
                        </a:rPr>
                        <a:t>Non-</a:t>
                      </a:r>
                      <a:r>
                        <a:rPr lang="es-CR" sz="2000" b="1" dirty="0" err="1">
                          <a:solidFill>
                            <a:srgbClr val="FF0000"/>
                          </a:solidFill>
                        </a:rPr>
                        <a:t>discrimination</a:t>
                      </a:r>
                      <a:r>
                        <a:rPr lang="es-CR" sz="2000" b="1" dirty="0">
                          <a:solidFill>
                            <a:srgbClr val="FF0000"/>
                          </a:solidFill>
                        </a:rPr>
                        <a:t> 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s-CR" sz="2000" b="1" dirty="0" err="1">
                          <a:solidFill>
                            <a:srgbClr val="FF0000"/>
                          </a:solidFill>
                        </a:rPr>
                        <a:t>Accessibility</a:t>
                      </a:r>
                      <a:endParaRPr lang="es-CR" sz="2000" b="1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s-CR" sz="2000" dirty="0"/>
                        <a:t>“</a:t>
                      </a:r>
                      <a:r>
                        <a:rPr lang="es-CR" sz="2000" dirty="0" err="1"/>
                        <a:t>Nothing</a:t>
                      </a:r>
                      <a:r>
                        <a:rPr lang="es-CR" sz="2000" dirty="0"/>
                        <a:t> </a:t>
                      </a:r>
                      <a:r>
                        <a:rPr lang="es-CR" sz="2000" dirty="0" err="1"/>
                        <a:t>for</a:t>
                      </a:r>
                      <a:r>
                        <a:rPr lang="es-CR" sz="2000" dirty="0"/>
                        <a:t> </a:t>
                      </a:r>
                      <a:r>
                        <a:rPr lang="es-CR" sz="2000" dirty="0" err="1"/>
                        <a:t>us</a:t>
                      </a:r>
                      <a:r>
                        <a:rPr lang="es-CR" sz="2000" dirty="0"/>
                        <a:t>, </a:t>
                      </a:r>
                      <a:r>
                        <a:rPr lang="es-CR" sz="2000" dirty="0" err="1"/>
                        <a:t>without</a:t>
                      </a:r>
                      <a:r>
                        <a:rPr lang="es-CR" sz="2000" dirty="0"/>
                        <a:t> </a:t>
                      </a:r>
                      <a:r>
                        <a:rPr lang="es-CR" sz="2000" dirty="0" err="1"/>
                        <a:t>us</a:t>
                      </a:r>
                      <a:r>
                        <a:rPr lang="es-CR" sz="2000" dirty="0"/>
                        <a:t>” </a:t>
                      </a: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R" sz="2800" dirty="0"/>
                    </a:p>
                    <a:p>
                      <a:pPr lvl="0"/>
                      <a:r>
                        <a:rPr lang="es-CR" sz="2000" dirty="0">
                          <a:solidFill>
                            <a:schemeClr val="accent1"/>
                          </a:solidFill>
                        </a:rPr>
                        <a:t>Asegurar el </a:t>
                      </a:r>
                      <a:r>
                        <a:rPr lang="es-CR" sz="2000" b="1" dirty="0">
                          <a:solidFill>
                            <a:srgbClr val="FF0000"/>
                          </a:solidFill>
                        </a:rPr>
                        <a:t>respeto de los derechos; </a:t>
                      </a:r>
                      <a:r>
                        <a:rPr lang="es-ES" sz="2000" b="0" dirty="0">
                          <a:solidFill>
                            <a:schemeClr val="accent1"/>
                          </a:solidFill>
                        </a:rPr>
                        <a:t>prevenir</a:t>
                      </a:r>
                      <a:r>
                        <a:rPr lang="es-ES" sz="2000" b="1" dirty="0">
                          <a:solidFill>
                            <a:srgbClr val="FF0000"/>
                          </a:solidFill>
                        </a:rPr>
                        <a:t> violaciones y abusos; </a:t>
                      </a:r>
                      <a:r>
                        <a:rPr lang="es-ES" sz="2000" b="0" dirty="0">
                          <a:solidFill>
                            <a:schemeClr val="accent1"/>
                          </a:solidFill>
                        </a:rPr>
                        <a:t>proteger de </a:t>
                      </a:r>
                      <a:r>
                        <a:rPr lang="es-ES" sz="2000" b="1" dirty="0">
                          <a:solidFill>
                            <a:srgbClr val="FF0000"/>
                          </a:solidFill>
                        </a:rPr>
                        <a:t>daños físicos y psíquicos</a:t>
                      </a:r>
                    </a:p>
                    <a:p>
                      <a:pPr lvl="0"/>
                      <a:endParaRPr lang="es-ES" sz="2000" b="1" dirty="0">
                        <a:solidFill>
                          <a:srgbClr val="FF0000"/>
                        </a:solidFill>
                      </a:endParaRPr>
                    </a:p>
                    <a:p>
                      <a:pPr lvl="0"/>
                      <a:endParaRPr lang="es-CR" sz="2000" b="0" dirty="0">
                        <a:solidFill>
                          <a:schemeClr val="tx1"/>
                        </a:solidFill>
                      </a:endParaRPr>
                    </a:p>
                    <a:p>
                      <a:pPr lvl="0"/>
                      <a:endParaRPr lang="es-CR" sz="2000" b="0" dirty="0">
                        <a:solidFill>
                          <a:schemeClr val="tx1"/>
                        </a:solidFill>
                      </a:endParaRPr>
                    </a:p>
                    <a:p>
                      <a:pPr lvl="0"/>
                      <a:endParaRPr lang="es-CR" sz="2000" b="0" dirty="0">
                        <a:solidFill>
                          <a:schemeClr val="tx1"/>
                        </a:solidFill>
                      </a:endParaRPr>
                    </a:p>
                    <a:p>
                      <a:pPr lvl="0"/>
                      <a:r>
                        <a:rPr lang="es-CR" sz="2000" b="0" dirty="0" err="1">
                          <a:solidFill>
                            <a:schemeClr val="tx1"/>
                          </a:solidFill>
                        </a:rPr>
                        <a:t>To</a:t>
                      </a:r>
                      <a:r>
                        <a:rPr lang="es-CR" sz="2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s-CR" sz="2000" b="0" dirty="0" err="1">
                          <a:solidFill>
                            <a:schemeClr val="tx1"/>
                          </a:solidFill>
                        </a:rPr>
                        <a:t>ensure</a:t>
                      </a:r>
                      <a:r>
                        <a:rPr lang="es-CR" sz="2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s-CR" sz="2000" b="1" dirty="0" err="1">
                          <a:solidFill>
                            <a:srgbClr val="FF0000"/>
                          </a:solidFill>
                        </a:rPr>
                        <a:t>respect</a:t>
                      </a:r>
                      <a:r>
                        <a:rPr lang="es-CR" sz="2000" b="1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s-CR" sz="2000" b="1" dirty="0" err="1">
                          <a:solidFill>
                            <a:srgbClr val="FF0000"/>
                          </a:solidFill>
                        </a:rPr>
                        <a:t>for</a:t>
                      </a:r>
                      <a:r>
                        <a:rPr lang="es-CR" sz="2000" b="1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s-CR" sz="2000" b="1" dirty="0" err="1">
                          <a:solidFill>
                            <a:srgbClr val="FF0000"/>
                          </a:solidFill>
                        </a:rPr>
                        <a:t>rights</a:t>
                      </a:r>
                      <a:r>
                        <a:rPr lang="es-CR" sz="2000" b="1" dirty="0">
                          <a:solidFill>
                            <a:srgbClr val="FF0000"/>
                          </a:solidFill>
                        </a:rPr>
                        <a:t>; </a:t>
                      </a:r>
                      <a:r>
                        <a:rPr lang="es-CR" sz="2000" b="0" dirty="0" err="1">
                          <a:solidFill>
                            <a:schemeClr val="tx1"/>
                          </a:solidFill>
                        </a:rPr>
                        <a:t>to</a:t>
                      </a:r>
                      <a:r>
                        <a:rPr lang="es-CR" sz="2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s-CR" sz="2000" b="0" dirty="0" err="1">
                          <a:solidFill>
                            <a:schemeClr val="tx1"/>
                          </a:solidFill>
                        </a:rPr>
                        <a:t>prevent</a:t>
                      </a:r>
                      <a:r>
                        <a:rPr lang="es-CR" sz="2000" b="1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s-CR" sz="2000" b="1" dirty="0" err="1">
                          <a:solidFill>
                            <a:srgbClr val="FF0000"/>
                          </a:solidFill>
                        </a:rPr>
                        <a:t>violations</a:t>
                      </a:r>
                      <a:r>
                        <a:rPr lang="es-CR" sz="2000" b="1" dirty="0">
                          <a:solidFill>
                            <a:srgbClr val="FF0000"/>
                          </a:solidFill>
                        </a:rPr>
                        <a:t> and abuses; </a:t>
                      </a:r>
                      <a:r>
                        <a:rPr lang="es-CR" sz="2000" b="0" dirty="0" err="1">
                          <a:solidFill>
                            <a:schemeClr val="tx1"/>
                          </a:solidFill>
                        </a:rPr>
                        <a:t>to</a:t>
                      </a:r>
                      <a:r>
                        <a:rPr lang="es-CR" sz="2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s-CR" sz="2000" b="0" dirty="0" err="1">
                          <a:solidFill>
                            <a:schemeClr val="tx1"/>
                          </a:solidFill>
                        </a:rPr>
                        <a:t>protect</a:t>
                      </a:r>
                      <a:r>
                        <a:rPr lang="es-CR" sz="2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s-CR" sz="2000" b="0" dirty="0" err="1">
                          <a:solidFill>
                            <a:schemeClr val="tx1"/>
                          </a:solidFill>
                        </a:rPr>
                        <a:t>from</a:t>
                      </a:r>
                      <a:r>
                        <a:rPr lang="es-CR" sz="2000" b="1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s-CR" sz="2000" b="1" dirty="0" err="1">
                          <a:solidFill>
                            <a:srgbClr val="FF0000"/>
                          </a:solidFill>
                        </a:rPr>
                        <a:t>physical</a:t>
                      </a:r>
                      <a:r>
                        <a:rPr lang="es-CR" sz="2000" b="1" dirty="0">
                          <a:solidFill>
                            <a:srgbClr val="FF0000"/>
                          </a:solidFill>
                        </a:rPr>
                        <a:t> and </a:t>
                      </a:r>
                      <a:r>
                        <a:rPr lang="es-CR" sz="2000" b="1" dirty="0" err="1">
                          <a:solidFill>
                            <a:srgbClr val="FF0000"/>
                          </a:solidFill>
                        </a:rPr>
                        <a:t>psychological</a:t>
                      </a:r>
                      <a:r>
                        <a:rPr lang="es-CR" sz="2000" b="1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s-CR" sz="2000" b="1" dirty="0" err="1">
                          <a:solidFill>
                            <a:srgbClr val="FF0000"/>
                          </a:solidFill>
                        </a:rPr>
                        <a:t>harm</a:t>
                      </a:r>
                      <a:r>
                        <a:rPr lang="es-CR" sz="2000" b="1" dirty="0">
                          <a:solidFill>
                            <a:srgbClr val="FF0000"/>
                          </a:solidFill>
                        </a:rPr>
                        <a:t>.</a:t>
                      </a: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R" sz="2400" dirty="0"/>
                    </a:p>
                    <a:p>
                      <a:r>
                        <a:rPr lang="es-CR" sz="2000" b="1" dirty="0">
                          <a:solidFill>
                            <a:srgbClr val="FF0000"/>
                          </a:solidFill>
                        </a:rPr>
                        <a:t>Servicios básicos </a:t>
                      </a:r>
                      <a:r>
                        <a:rPr lang="es-CR" sz="2000" dirty="0">
                          <a:solidFill>
                            <a:schemeClr val="accent1"/>
                          </a:solidFill>
                        </a:rPr>
                        <a:t>para aliviar el sufrimiento, y brindar condiciones de</a:t>
                      </a:r>
                      <a:r>
                        <a:rPr lang="es-CR" sz="20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s-CR" sz="2000" b="1" dirty="0">
                          <a:solidFill>
                            <a:srgbClr val="FF0000"/>
                          </a:solidFill>
                        </a:rPr>
                        <a:t>subsistencia</a:t>
                      </a:r>
                      <a:r>
                        <a:rPr lang="es-CR" sz="20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s-CR" sz="2000" b="1" dirty="0">
                          <a:solidFill>
                            <a:srgbClr val="FF0000"/>
                          </a:solidFill>
                        </a:rPr>
                        <a:t>adecuadas</a:t>
                      </a:r>
                      <a:r>
                        <a:rPr lang="es-CR" sz="2000" b="1" baseline="0" dirty="0">
                          <a:solidFill>
                            <a:srgbClr val="FF0000"/>
                          </a:solidFill>
                        </a:rPr>
                        <a:t> y </a:t>
                      </a:r>
                      <a:r>
                        <a:rPr lang="es-CR" sz="2000" b="1" dirty="0">
                          <a:solidFill>
                            <a:srgbClr val="FF0000"/>
                          </a:solidFill>
                        </a:rPr>
                        <a:t>dignas </a:t>
                      </a:r>
                      <a:r>
                        <a:rPr lang="es-CR" sz="2000" dirty="0">
                          <a:solidFill>
                            <a:schemeClr val="accent1"/>
                          </a:solidFill>
                        </a:rPr>
                        <a:t>(salud, agua y saneamiento, seguridad, alimentación, albergue, información…)</a:t>
                      </a:r>
                    </a:p>
                    <a:p>
                      <a:endParaRPr lang="es-CR" sz="2000" dirty="0"/>
                    </a:p>
                    <a:p>
                      <a:r>
                        <a:rPr lang="es-CR" sz="2000" b="1" dirty="0">
                          <a:solidFill>
                            <a:srgbClr val="FF0000"/>
                          </a:solidFill>
                        </a:rPr>
                        <a:t>Basic </a:t>
                      </a:r>
                      <a:r>
                        <a:rPr lang="es-CR" sz="2000" b="1" dirty="0" err="1">
                          <a:solidFill>
                            <a:srgbClr val="FF0000"/>
                          </a:solidFill>
                        </a:rPr>
                        <a:t>services</a:t>
                      </a:r>
                      <a:r>
                        <a:rPr lang="es-CR" sz="2000" b="1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s-CR" sz="2000" dirty="0" err="1"/>
                        <a:t>to</a:t>
                      </a:r>
                      <a:r>
                        <a:rPr lang="es-CR" sz="2000" dirty="0"/>
                        <a:t> </a:t>
                      </a:r>
                      <a:r>
                        <a:rPr lang="es-CR" sz="2000" dirty="0" err="1"/>
                        <a:t>alleviate</a:t>
                      </a:r>
                      <a:r>
                        <a:rPr lang="es-CR" sz="2000" dirty="0"/>
                        <a:t> </a:t>
                      </a:r>
                      <a:r>
                        <a:rPr lang="es-CR" sz="2000" dirty="0" err="1"/>
                        <a:t>suffering</a:t>
                      </a:r>
                      <a:r>
                        <a:rPr lang="es-CR" sz="2000" dirty="0"/>
                        <a:t> and </a:t>
                      </a:r>
                      <a:r>
                        <a:rPr lang="es-CR" sz="2000" dirty="0" err="1"/>
                        <a:t>provide</a:t>
                      </a:r>
                      <a:r>
                        <a:rPr lang="es-CR" sz="2000" dirty="0"/>
                        <a:t> </a:t>
                      </a:r>
                      <a:r>
                        <a:rPr lang="es-CR" sz="2000" b="1" dirty="0" err="1">
                          <a:solidFill>
                            <a:srgbClr val="FF0000"/>
                          </a:solidFill>
                        </a:rPr>
                        <a:t>adequate</a:t>
                      </a:r>
                      <a:r>
                        <a:rPr lang="es-CR" sz="2000" b="1" dirty="0">
                          <a:solidFill>
                            <a:srgbClr val="FF0000"/>
                          </a:solidFill>
                        </a:rPr>
                        <a:t> and </a:t>
                      </a:r>
                      <a:r>
                        <a:rPr lang="es-CR" sz="2000" b="1" dirty="0" err="1">
                          <a:solidFill>
                            <a:srgbClr val="FF0000"/>
                          </a:solidFill>
                        </a:rPr>
                        <a:t>dignified</a:t>
                      </a:r>
                      <a:r>
                        <a:rPr lang="es-CR" sz="2000" b="1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s-CR" sz="2000" b="1" dirty="0" err="1">
                          <a:solidFill>
                            <a:srgbClr val="FF0000"/>
                          </a:solidFill>
                        </a:rPr>
                        <a:t>subsistence</a:t>
                      </a:r>
                      <a:r>
                        <a:rPr lang="es-CR" sz="2000" b="1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s-CR" sz="2000" b="1" dirty="0" err="1">
                          <a:solidFill>
                            <a:srgbClr val="FF0000"/>
                          </a:solidFill>
                        </a:rPr>
                        <a:t>conditions</a:t>
                      </a:r>
                      <a:r>
                        <a:rPr lang="es-CR" sz="2000" dirty="0"/>
                        <a:t> (</a:t>
                      </a:r>
                      <a:r>
                        <a:rPr lang="es-CR" sz="2000" dirty="0" err="1"/>
                        <a:t>health</a:t>
                      </a:r>
                      <a:r>
                        <a:rPr lang="es-CR" sz="2000" dirty="0"/>
                        <a:t>, </a:t>
                      </a:r>
                      <a:r>
                        <a:rPr lang="es-CR" sz="2000" dirty="0" err="1"/>
                        <a:t>water</a:t>
                      </a:r>
                      <a:r>
                        <a:rPr lang="es-CR" sz="2000" dirty="0"/>
                        <a:t> and </a:t>
                      </a:r>
                      <a:r>
                        <a:rPr lang="es-CR" sz="2000" dirty="0" err="1"/>
                        <a:t>sanitation</a:t>
                      </a:r>
                      <a:r>
                        <a:rPr lang="es-CR" sz="2000" dirty="0"/>
                        <a:t>, </a:t>
                      </a:r>
                      <a:r>
                        <a:rPr lang="es-CR" sz="2000" dirty="0" err="1"/>
                        <a:t>security</a:t>
                      </a:r>
                      <a:r>
                        <a:rPr lang="es-CR" sz="2000" dirty="0"/>
                        <a:t>, </a:t>
                      </a:r>
                      <a:r>
                        <a:rPr lang="es-CR" sz="2000" dirty="0" err="1"/>
                        <a:t>food</a:t>
                      </a:r>
                      <a:r>
                        <a:rPr lang="es-CR" sz="2000" dirty="0"/>
                        <a:t>, </a:t>
                      </a:r>
                      <a:r>
                        <a:rPr lang="es-CR" sz="2000" dirty="0" err="1"/>
                        <a:t>shelter</a:t>
                      </a:r>
                      <a:r>
                        <a:rPr lang="es-CR" sz="2000" dirty="0"/>
                        <a:t>, </a:t>
                      </a:r>
                      <a:r>
                        <a:rPr lang="es-CR" sz="2000" dirty="0" err="1"/>
                        <a:t>information</a:t>
                      </a:r>
                      <a:r>
                        <a:rPr lang="es-CR" sz="2000" dirty="0"/>
                        <a:t>, etc.).</a:t>
                      </a:r>
                    </a:p>
                    <a:p>
                      <a:endParaRPr lang="es-CR" sz="2400" dirty="0"/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Rectángulo 5">
            <a:extLst>
              <a:ext uri="{FF2B5EF4-FFF2-40B4-BE49-F238E27FC236}">
                <a16:creationId xmlns:a16="http://schemas.microsoft.com/office/drawing/2014/main" id="{11DE3008-4F6F-4393-84A8-E194942352A4}"/>
              </a:ext>
            </a:extLst>
          </p:cNvPr>
          <p:cNvSpPr/>
          <p:nvPr/>
        </p:nvSpPr>
        <p:spPr>
          <a:xfrm>
            <a:off x="2774506" y="268478"/>
            <a:ext cx="622535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R" sz="4400" dirty="0">
                <a:solidFill>
                  <a:srgbClr val="0070C0"/>
                </a:solidFill>
              </a:rPr>
              <a:t>Tres pilares/ </a:t>
            </a:r>
            <a:r>
              <a:rPr lang="es-CR" sz="4400" dirty="0" err="1">
                <a:solidFill>
                  <a:schemeClr val="tx2"/>
                </a:solidFill>
              </a:rPr>
              <a:t>Three</a:t>
            </a:r>
            <a:r>
              <a:rPr lang="es-CR" sz="4400" dirty="0">
                <a:solidFill>
                  <a:schemeClr val="tx2"/>
                </a:solidFill>
              </a:rPr>
              <a:t> </a:t>
            </a:r>
            <a:r>
              <a:rPr lang="es-CR" sz="4400" dirty="0" err="1">
                <a:solidFill>
                  <a:schemeClr val="tx2"/>
                </a:solidFill>
              </a:rPr>
              <a:t>pillars</a:t>
            </a:r>
            <a:endParaRPr lang="es-CR" sz="4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34599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E41425F-177C-1F41-8A55-D4E49CBB12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70" t="17588" r="50000" b="12966"/>
          <a:stretch/>
        </p:blipFill>
        <p:spPr>
          <a:xfrm>
            <a:off x="4389161" y="358072"/>
            <a:ext cx="7174371" cy="6141856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615D1F1-402F-C1FB-3171-C9F1989B41E8}"/>
              </a:ext>
            </a:extLst>
          </p:cNvPr>
          <p:cNvSpPr/>
          <p:nvPr/>
        </p:nvSpPr>
        <p:spPr>
          <a:xfrm>
            <a:off x="628468" y="789470"/>
            <a:ext cx="3931962" cy="200115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</a:pPr>
            <a:r>
              <a:rPr lang="es-CR" sz="4700" b="1" i="1" dirty="0">
                <a:solidFill>
                  <a:srgbClr val="0070C0"/>
                </a:solidFill>
                <a:latin typeface="+mj-lt"/>
              </a:rPr>
              <a:t>Principios orientadores de las normas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</a:pPr>
            <a:endParaRPr lang="es-CR" sz="4700" b="1" i="1" dirty="0">
              <a:solidFill>
                <a:srgbClr val="0070C0"/>
              </a:solidFill>
              <a:effectLst/>
              <a:latin typeface="+mj-lt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</a:pPr>
            <a:r>
              <a:rPr lang="es-CR" sz="4700" b="1" dirty="0" err="1">
                <a:effectLst/>
                <a:latin typeface="+mj-lt"/>
              </a:rPr>
              <a:t>Guiding</a:t>
            </a:r>
            <a:r>
              <a:rPr lang="es-CR" sz="4700" b="1" dirty="0">
                <a:effectLst/>
                <a:latin typeface="+mj-lt"/>
              </a:rPr>
              <a:t> </a:t>
            </a:r>
            <a:r>
              <a:rPr lang="es-CR" sz="4700" b="1" dirty="0" err="1">
                <a:effectLst/>
                <a:latin typeface="+mj-lt"/>
              </a:rPr>
              <a:t>principles</a:t>
            </a:r>
            <a:r>
              <a:rPr lang="es-CR" sz="4700" b="1" dirty="0">
                <a:effectLst/>
                <a:latin typeface="+mj-lt"/>
              </a:rPr>
              <a:t> </a:t>
            </a:r>
            <a:r>
              <a:rPr lang="es-CR" sz="4700" b="1" dirty="0" err="1">
                <a:effectLst/>
                <a:latin typeface="+mj-lt"/>
              </a:rPr>
              <a:t>of</a:t>
            </a:r>
            <a:r>
              <a:rPr lang="es-CR" sz="4700" b="1" dirty="0">
                <a:effectLst/>
                <a:latin typeface="+mj-lt"/>
              </a:rPr>
              <a:t> </a:t>
            </a:r>
            <a:r>
              <a:rPr lang="es-CR" sz="4700" b="1" dirty="0" err="1">
                <a:effectLst/>
                <a:latin typeface="+mj-lt"/>
              </a:rPr>
              <a:t>the</a:t>
            </a:r>
            <a:r>
              <a:rPr lang="es-CR" sz="4700" b="1" dirty="0">
                <a:effectLst/>
                <a:latin typeface="+mj-lt"/>
              </a:rPr>
              <a:t> </a:t>
            </a:r>
            <a:r>
              <a:rPr lang="es-CR" sz="4700" b="1" dirty="0" err="1">
                <a:effectLst/>
                <a:latin typeface="+mj-lt"/>
              </a:rPr>
              <a:t>standards</a:t>
            </a:r>
            <a:endParaRPr lang="es-CR" sz="4700" b="1" dirty="0"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512496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104B09F-B4B4-F333-C9BD-124925C5E0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70" t="17588" r="50000" b="12966"/>
          <a:stretch/>
        </p:blipFill>
        <p:spPr>
          <a:xfrm>
            <a:off x="226254" y="1324707"/>
            <a:ext cx="3478239" cy="2977661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8ACBF4E7-1888-C057-0287-7E46DFC9FD05}"/>
              </a:ext>
            </a:extLst>
          </p:cNvPr>
          <p:cNvSpPr txBox="1">
            <a:spLocks/>
          </p:cNvSpPr>
          <p:nvPr/>
        </p:nvSpPr>
        <p:spPr>
          <a:xfrm>
            <a:off x="3880340" y="1009979"/>
            <a:ext cx="8554916" cy="584802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es-ES" sz="2400" b="1" dirty="0">
                <a:solidFill>
                  <a:schemeClr val="accent1"/>
                </a:solidFill>
              </a:rPr>
              <a:t>Principio 1:</a:t>
            </a:r>
            <a:r>
              <a:rPr lang="es-ES" sz="2400" dirty="0">
                <a:solidFill>
                  <a:schemeClr val="accent1"/>
                </a:solidFill>
              </a:rPr>
              <a:t>  Resguardar la </a:t>
            </a:r>
            <a:r>
              <a:rPr lang="es-ES" sz="2400" b="1" dirty="0">
                <a:solidFill>
                  <a:srgbClr val="FF0000"/>
                </a:solidFill>
              </a:rPr>
              <a:t>integridad y dignidad de las personas </a:t>
            </a:r>
            <a:r>
              <a:rPr lang="es-ES" sz="2400" dirty="0">
                <a:solidFill>
                  <a:schemeClr val="accent1"/>
                </a:solidFill>
              </a:rPr>
              <a:t>en las acciones de asistencia humanitaria.</a:t>
            </a:r>
          </a:p>
          <a:p>
            <a:pPr marL="0" lvl="0" indent="0">
              <a:buNone/>
            </a:pPr>
            <a:r>
              <a:rPr lang="es-ES" sz="2400" b="1" dirty="0" err="1"/>
              <a:t>Principle</a:t>
            </a:r>
            <a:r>
              <a:rPr lang="es-ES" sz="2400" b="1" dirty="0"/>
              <a:t> 1: </a:t>
            </a:r>
            <a:r>
              <a:rPr lang="es-ES" sz="2400" dirty="0" err="1"/>
              <a:t>Safeguard</a:t>
            </a:r>
            <a:r>
              <a:rPr lang="es-ES" sz="2400" dirty="0"/>
              <a:t> </a:t>
            </a:r>
            <a:r>
              <a:rPr lang="es-ES" sz="2400" dirty="0" err="1"/>
              <a:t>the</a:t>
            </a:r>
            <a:r>
              <a:rPr lang="es-ES" sz="2400" dirty="0"/>
              <a:t> </a:t>
            </a:r>
            <a:r>
              <a:rPr lang="es-ES" sz="2400" b="1" dirty="0" err="1">
                <a:solidFill>
                  <a:srgbClr val="FF0000"/>
                </a:solidFill>
              </a:rPr>
              <a:t>integrity</a:t>
            </a:r>
            <a:r>
              <a:rPr lang="es-ES" sz="2400" b="1" dirty="0">
                <a:solidFill>
                  <a:srgbClr val="FF0000"/>
                </a:solidFill>
              </a:rPr>
              <a:t> and </a:t>
            </a:r>
            <a:r>
              <a:rPr lang="es-ES" sz="2400" b="1" dirty="0" err="1">
                <a:solidFill>
                  <a:srgbClr val="FF0000"/>
                </a:solidFill>
              </a:rPr>
              <a:t>dignity</a:t>
            </a:r>
            <a:r>
              <a:rPr lang="es-ES" sz="2400" b="1" dirty="0">
                <a:solidFill>
                  <a:srgbClr val="FF0000"/>
                </a:solidFill>
              </a:rPr>
              <a:t> </a:t>
            </a:r>
            <a:r>
              <a:rPr lang="es-ES" sz="2400" b="1" dirty="0" err="1">
                <a:solidFill>
                  <a:srgbClr val="FF0000"/>
                </a:solidFill>
              </a:rPr>
              <a:t>of</a:t>
            </a:r>
            <a:r>
              <a:rPr lang="es-ES" sz="2400" b="1" dirty="0">
                <a:solidFill>
                  <a:srgbClr val="FF0000"/>
                </a:solidFill>
              </a:rPr>
              <a:t> </a:t>
            </a:r>
            <a:r>
              <a:rPr lang="es-ES" sz="2400" b="1" dirty="0" err="1">
                <a:solidFill>
                  <a:srgbClr val="FF0000"/>
                </a:solidFill>
              </a:rPr>
              <a:t>people</a:t>
            </a:r>
            <a:r>
              <a:rPr lang="es-ES" sz="2400" b="1" dirty="0">
                <a:solidFill>
                  <a:srgbClr val="FF0000"/>
                </a:solidFill>
              </a:rPr>
              <a:t> </a:t>
            </a:r>
            <a:r>
              <a:rPr lang="es-ES" sz="2400" dirty="0"/>
              <a:t>in </a:t>
            </a:r>
            <a:r>
              <a:rPr lang="es-ES" sz="2400" dirty="0" err="1"/>
              <a:t>humanitarian</a:t>
            </a:r>
            <a:r>
              <a:rPr lang="es-ES" sz="2400" dirty="0"/>
              <a:t> </a:t>
            </a:r>
            <a:r>
              <a:rPr lang="es-ES" sz="2400" dirty="0" err="1"/>
              <a:t>assistance</a:t>
            </a:r>
            <a:r>
              <a:rPr lang="es-ES" sz="2400" dirty="0"/>
              <a:t> </a:t>
            </a:r>
            <a:r>
              <a:rPr lang="es-ES" sz="2400" dirty="0" err="1"/>
              <a:t>actions</a:t>
            </a:r>
            <a:r>
              <a:rPr lang="es-ES" sz="2400" dirty="0"/>
              <a:t>.</a:t>
            </a:r>
          </a:p>
          <a:p>
            <a:pPr lvl="0"/>
            <a:endParaRPr lang="es-ES_tradnl" sz="2400" dirty="0"/>
          </a:p>
          <a:p>
            <a:pPr marL="0" lvl="0" indent="0">
              <a:buNone/>
            </a:pPr>
            <a:r>
              <a:rPr lang="es-ES" sz="2400" b="1" dirty="0">
                <a:solidFill>
                  <a:schemeClr val="accent1"/>
                </a:solidFill>
              </a:rPr>
              <a:t>Principio 2:</a:t>
            </a:r>
            <a:r>
              <a:rPr lang="es-ES" sz="2400" dirty="0">
                <a:solidFill>
                  <a:schemeClr val="accent1"/>
                </a:solidFill>
              </a:rPr>
              <a:t> </a:t>
            </a:r>
            <a:r>
              <a:rPr lang="es-ES" sz="2400" b="1" dirty="0">
                <a:solidFill>
                  <a:srgbClr val="FF0000"/>
                </a:solidFill>
              </a:rPr>
              <a:t>Acceso equitativo </a:t>
            </a:r>
            <a:r>
              <a:rPr lang="es-ES" sz="2400" dirty="0">
                <a:solidFill>
                  <a:schemeClr val="accent1"/>
                </a:solidFill>
              </a:rPr>
              <a:t>en proporción a las necesidades, sin discriminación de ningún tipo.</a:t>
            </a:r>
          </a:p>
          <a:p>
            <a:pPr marL="0" lvl="0" indent="0">
              <a:buNone/>
            </a:pPr>
            <a:r>
              <a:rPr lang="es-ES" sz="2400" b="1" dirty="0" err="1"/>
              <a:t>Principle</a:t>
            </a:r>
            <a:r>
              <a:rPr lang="es-ES" sz="2400" b="1" dirty="0"/>
              <a:t> 2: </a:t>
            </a:r>
            <a:r>
              <a:rPr lang="es-ES" sz="2400" b="1" dirty="0" err="1">
                <a:solidFill>
                  <a:srgbClr val="FF0000"/>
                </a:solidFill>
              </a:rPr>
              <a:t>Equitable</a:t>
            </a:r>
            <a:r>
              <a:rPr lang="es-ES" sz="2400" b="1" dirty="0">
                <a:solidFill>
                  <a:srgbClr val="FF0000"/>
                </a:solidFill>
              </a:rPr>
              <a:t> </a:t>
            </a:r>
            <a:r>
              <a:rPr lang="es-ES" sz="2400" b="1" dirty="0" err="1">
                <a:solidFill>
                  <a:srgbClr val="FF0000"/>
                </a:solidFill>
              </a:rPr>
              <a:t>access</a:t>
            </a:r>
            <a:r>
              <a:rPr lang="es-ES" sz="2400" b="1" dirty="0">
                <a:solidFill>
                  <a:srgbClr val="FF0000"/>
                </a:solidFill>
              </a:rPr>
              <a:t> </a:t>
            </a:r>
            <a:r>
              <a:rPr lang="es-ES" sz="2400" dirty="0"/>
              <a:t>in </a:t>
            </a:r>
            <a:r>
              <a:rPr lang="es-ES" sz="2400" dirty="0" err="1"/>
              <a:t>proportion</a:t>
            </a:r>
            <a:r>
              <a:rPr lang="es-ES" sz="2400" dirty="0"/>
              <a:t> </a:t>
            </a:r>
            <a:r>
              <a:rPr lang="es-ES" sz="2400" dirty="0" err="1"/>
              <a:t>to</a:t>
            </a:r>
            <a:r>
              <a:rPr lang="es-ES" sz="2400" dirty="0"/>
              <a:t> </a:t>
            </a:r>
            <a:r>
              <a:rPr lang="es-ES" sz="2400" dirty="0" err="1"/>
              <a:t>needs</a:t>
            </a:r>
            <a:r>
              <a:rPr lang="es-ES" sz="2400" dirty="0"/>
              <a:t>, </a:t>
            </a:r>
          </a:p>
          <a:p>
            <a:pPr marL="0" lvl="0" indent="0">
              <a:buNone/>
            </a:pPr>
            <a:r>
              <a:rPr lang="es-ES" sz="2400" dirty="0" err="1"/>
              <a:t>without</a:t>
            </a:r>
            <a:r>
              <a:rPr lang="es-ES" sz="2400" dirty="0"/>
              <a:t> </a:t>
            </a:r>
            <a:r>
              <a:rPr lang="es-ES" sz="2400" dirty="0" err="1"/>
              <a:t>discrimination</a:t>
            </a:r>
            <a:r>
              <a:rPr lang="es-ES" sz="2400" dirty="0"/>
              <a:t> </a:t>
            </a:r>
            <a:r>
              <a:rPr lang="es-ES" sz="2400" dirty="0" err="1"/>
              <a:t>of</a:t>
            </a:r>
            <a:r>
              <a:rPr lang="es-ES" sz="2400" dirty="0"/>
              <a:t> </a:t>
            </a:r>
            <a:r>
              <a:rPr lang="es-ES" sz="2400" dirty="0" err="1"/>
              <a:t>any</a:t>
            </a:r>
            <a:r>
              <a:rPr lang="es-ES" sz="2400" dirty="0"/>
              <a:t> </a:t>
            </a:r>
            <a:r>
              <a:rPr lang="es-ES" sz="2400" dirty="0" err="1"/>
              <a:t>kind</a:t>
            </a:r>
            <a:r>
              <a:rPr lang="es-ES" sz="2400" dirty="0"/>
              <a:t>.</a:t>
            </a:r>
          </a:p>
          <a:p>
            <a:pPr lvl="0"/>
            <a:endParaRPr lang="es-ES_tradnl" sz="2000" dirty="0"/>
          </a:p>
        </p:txBody>
      </p:sp>
    </p:spTree>
    <p:extLst>
      <p:ext uri="{BB962C8B-B14F-4D97-AF65-F5344CB8AC3E}">
        <p14:creationId xmlns:p14="http://schemas.microsoft.com/office/powerpoint/2010/main" val="26275882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8ACBF4E7-1888-C057-0287-7E46DFC9FD05}"/>
              </a:ext>
            </a:extLst>
          </p:cNvPr>
          <p:cNvSpPr txBox="1">
            <a:spLocks/>
          </p:cNvSpPr>
          <p:nvPr/>
        </p:nvSpPr>
        <p:spPr>
          <a:xfrm>
            <a:off x="4258849" y="504989"/>
            <a:ext cx="7817186" cy="584802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s-ES_tradnl" sz="2000" dirty="0"/>
          </a:p>
          <a:p>
            <a:pPr marL="0" lvl="0" indent="0">
              <a:buNone/>
            </a:pPr>
            <a:r>
              <a:rPr lang="es-ES" sz="2400" b="1" dirty="0">
                <a:solidFill>
                  <a:schemeClr val="accent1"/>
                </a:solidFill>
              </a:rPr>
              <a:t>Principio 3:</a:t>
            </a:r>
            <a:r>
              <a:rPr lang="es-ES" sz="2400" dirty="0">
                <a:solidFill>
                  <a:schemeClr val="accent1"/>
                </a:solidFill>
              </a:rPr>
              <a:t> </a:t>
            </a:r>
            <a:r>
              <a:rPr lang="es-ES" sz="2400" b="1" dirty="0">
                <a:solidFill>
                  <a:srgbClr val="FF0000"/>
                </a:solidFill>
              </a:rPr>
              <a:t>Proteger las personas de daños físicos y psíquicos</a:t>
            </a:r>
            <a:r>
              <a:rPr lang="es-ES" sz="2400" dirty="0"/>
              <a:t> </a:t>
            </a:r>
            <a:r>
              <a:rPr lang="es-ES" sz="2400" dirty="0">
                <a:solidFill>
                  <a:schemeClr val="accent1"/>
                </a:solidFill>
              </a:rPr>
              <a:t>causados por los conflictos, emergencias o desastres y contra toda forma de violencia.</a:t>
            </a:r>
          </a:p>
          <a:p>
            <a:pPr marL="0" lvl="0" indent="0">
              <a:buNone/>
            </a:pPr>
            <a:r>
              <a:rPr lang="es-ES_tradnl" sz="2400" b="1" dirty="0" err="1"/>
              <a:t>Principle</a:t>
            </a:r>
            <a:r>
              <a:rPr lang="es-ES_tradnl" sz="2400" b="1" dirty="0"/>
              <a:t> 3: </a:t>
            </a:r>
            <a:r>
              <a:rPr lang="es-ES_tradnl" sz="2400" b="1" dirty="0" err="1">
                <a:solidFill>
                  <a:srgbClr val="FF0000"/>
                </a:solidFill>
              </a:rPr>
              <a:t>Protect</a:t>
            </a:r>
            <a:r>
              <a:rPr lang="es-ES_tradnl" sz="2400" b="1" dirty="0">
                <a:solidFill>
                  <a:srgbClr val="FF0000"/>
                </a:solidFill>
              </a:rPr>
              <a:t> </a:t>
            </a:r>
            <a:r>
              <a:rPr lang="es-ES_tradnl" sz="2400" b="1" dirty="0" err="1">
                <a:solidFill>
                  <a:srgbClr val="FF0000"/>
                </a:solidFill>
              </a:rPr>
              <a:t>people</a:t>
            </a:r>
            <a:r>
              <a:rPr lang="es-ES_tradnl" sz="2400" b="1" dirty="0">
                <a:solidFill>
                  <a:srgbClr val="FF0000"/>
                </a:solidFill>
              </a:rPr>
              <a:t> </a:t>
            </a:r>
            <a:r>
              <a:rPr lang="es-ES_tradnl" sz="2400" b="1" dirty="0" err="1">
                <a:solidFill>
                  <a:srgbClr val="FF0000"/>
                </a:solidFill>
              </a:rPr>
              <a:t>from</a:t>
            </a:r>
            <a:r>
              <a:rPr lang="es-ES_tradnl" sz="2400" b="1" dirty="0">
                <a:solidFill>
                  <a:srgbClr val="FF0000"/>
                </a:solidFill>
              </a:rPr>
              <a:t> </a:t>
            </a:r>
            <a:r>
              <a:rPr lang="es-ES_tradnl" sz="2400" b="1" dirty="0" err="1">
                <a:solidFill>
                  <a:srgbClr val="FF0000"/>
                </a:solidFill>
              </a:rPr>
              <a:t>physical</a:t>
            </a:r>
            <a:r>
              <a:rPr lang="es-ES_tradnl" sz="2400" b="1" dirty="0">
                <a:solidFill>
                  <a:srgbClr val="FF0000"/>
                </a:solidFill>
              </a:rPr>
              <a:t> and </a:t>
            </a:r>
            <a:r>
              <a:rPr lang="es-ES_tradnl" sz="2400" b="1" dirty="0" err="1">
                <a:solidFill>
                  <a:srgbClr val="FF0000"/>
                </a:solidFill>
              </a:rPr>
              <a:t>psychological</a:t>
            </a:r>
            <a:r>
              <a:rPr lang="es-ES_tradnl" sz="2400" b="1" dirty="0">
                <a:solidFill>
                  <a:srgbClr val="FF0000"/>
                </a:solidFill>
              </a:rPr>
              <a:t> </a:t>
            </a:r>
            <a:r>
              <a:rPr lang="es-ES_tradnl" sz="2400" b="1" dirty="0" err="1">
                <a:solidFill>
                  <a:srgbClr val="FF0000"/>
                </a:solidFill>
              </a:rPr>
              <a:t>harm</a:t>
            </a:r>
            <a:r>
              <a:rPr lang="es-ES_tradnl" sz="2400" b="1" dirty="0">
                <a:solidFill>
                  <a:srgbClr val="FF0000"/>
                </a:solidFill>
              </a:rPr>
              <a:t> </a:t>
            </a:r>
            <a:r>
              <a:rPr lang="es-ES_tradnl" sz="2400" dirty="0" err="1"/>
              <a:t>caused</a:t>
            </a:r>
            <a:r>
              <a:rPr lang="es-ES_tradnl" sz="2400" dirty="0"/>
              <a:t> </a:t>
            </a:r>
            <a:r>
              <a:rPr lang="es-ES_tradnl" sz="2400" dirty="0" err="1"/>
              <a:t>by</a:t>
            </a:r>
            <a:r>
              <a:rPr lang="es-ES_tradnl" sz="2400" dirty="0"/>
              <a:t> </a:t>
            </a:r>
            <a:r>
              <a:rPr lang="es-ES_tradnl" sz="2400" dirty="0" err="1"/>
              <a:t>conflicts</a:t>
            </a:r>
            <a:r>
              <a:rPr lang="es-ES_tradnl" sz="2400" dirty="0"/>
              <a:t>, </a:t>
            </a:r>
            <a:r>
              <a:rPr lang="es-ES_tradnl" sz="2400" dirty="0" err="1"/>
              <a:t>emergencies</a:t>
            </a:r>
            <a:r>
              <a:rPr lang="es-ES_tradnl" sz="2400" dirty="0"/>
              <a:t> </a:t>
            </a:r>
            <a:r>
              <a:rPr lang="es-ES_tradnl" sz="2400" dirty="0" err="1"/>
              <a:t>or</a:t>
            </a:r>
            <a:r>
              <a:rPr lang="es-ES_tradnl" sz="2400" dirty="0"/>
              <a:t> </a:t>
            </a:r>
            <a:r>
              <a:rPr lang="es-ES_tradnl" sz="2400" dirty="0" err="1"/>
              <a:t>disasters</a:t>
            </a:r>
            <a:r>
              <a:rPr lang="es-ES_tradnl" sz="2400" dirty="0"/>
              <a:t> and </a:t>
            </a:r>
            <a:r>
              <a:rPr lang="es-ES_tradnl" sz="2400" dirty="0" err="1"/>
              <a:t>against</a:t>
            </a:r>
            <a:r>
              <a:rPr lang="es-ES_tradnl" sz="2400" dirty="0"/>
              <a:t> </a:t>
            </a:r>
            <a:r>
              <a:rPr lang="es-ES_tradnl" sz="2400" dirty="0" err="1"/>
              <a:t>all</a:t>
            </a:r>
            <a:r>
              <a:rPr lang="es-ES_tradnl" sz="2400" dirty="0"/>
              <a:t> </a:t>
            </a:r>
            <a:r>
              <a:rPr lang="es-ES_tradnl" sz="2400" dirty="0" err="1"/>
              <a:t>forms</a:t>
            </a:r>
            <a:r>
              <a:rPr lang="es-ES_tradnl" sz="2400" dirty="0"/>
              <a:t> of </a:t>
            </a:r>
            <a:r>
              <a:rPr lang="es-ES_tradnl" sz="2400" dirty="0" err="1"/>
              <a:t>violence</a:t>
            </a:r>
            <a:r>
              <a:rPr lang="es-ES_tradnl" sz="2400" dirty="0"/>
              <a:t>.</a:t>
            </a:r>
          </a:p>
          <a:p>
            <a:pPr lvl="0"/>
            <a:endParaRPr lang="es-ES_tradnl" sz="2400" dirty="0"/>
          </a:p>
          <a:p>
            <a:pPr marL="0" indent="0">
              <a:buNone/>
            </a:pPr>
            <a:r>
              <a:rPr lang="es-ES" sz="2400" b="1" dirty="0">
                <a:solidFill>
                  <a:schemeClr val="accent1"/>
                </a:solidFill>
              </a:rPr>
              <a:t>Principio 4:</a:t>
            </a:r>
            <a:r>
              <a:rPr lang="es-ES" sz="2400" dirty="0">
                <a:solidFill>
                  <a:schemeClr val="accent1"/>
                </a:solidFill>
              </a:rPr>
              <a:t> </a:t>
            </a:r>
            <a:r>
              <a:rPr lang="es-ES" sz="2400" b="1" dirty="0">
                <a:solidFill>
                  <a:srgbClr val="FF0000"/>
                </a:solidFill>
              </a:rPr>
              <a:t>Prevenir violaciones y abusos </a:t>
            </a:r>
            <a:r>
              <a:rPr lang="es-ES" sz="2400" dirty="0">
                <a:solidFill>
                  <a:schemeClr val="accent1"/>
                </a:solidFill>
              </a:rPr>
              <a:t>relacionados con los derechos de las personas.</a:t>
            </a:r>
            <a:r>
              <a:rPr lang="es-ES" sz="2400" dirty="0"/>
              <a:t> </a:t>
            </a:r>
          </a:p>
          <a:p>
            <a:pPr marL="0" indent="0">
              <a:buNone/>
            </a:pPr>
            <a:r>
              <a:rPr lang="es-ES" sz="2400" b="1" dirty="0" err="1"/>
              <a:t>Principle</a:t>
            </a:r>
            <a:r>
              <a:rPr lang="es-ES" sz="2400" b="1" dirty="0"/>
              <a:t> 4: </a:t>
            </a:r>
            <a:r>
              <a:rPr lang="es-ES" sz="2400" b="1" dirty="0" err="1">
                <a:solidFill>
                  <a:srgbClr val="FF0000"/>
                </a:solidFill>
              </a:rPr>
              <a:t>Prevent</a:t>
            </a:r>
            <a:r>
              <a:rPr lang="es-ES" sz="2400" b="1" dirty="0">
                <a:solidFill>
                  <a:srgbClr val="FF0000"/>
                </a:solidFill>
              </a:rPr>
              <a:t> </a:t>
            </a:r>
            <a:r>
              <a:rPr lang="es-ES" sz="2400" b="1" dirty="0" err="1">
                <a:solidFill>
                  <a:srgbClr val="FF0000"/>
                </a:solidFill>
              </a:rPr>
              <a:t>violations</a:t>
            </a:r>
            <a:r>
              <a:rPr lang="es-ES" sz="2400" b="1" dirty="0">
                <a:solidFill>
                  <a:srgbClr val="FF0000"/>
                </a:solidFill>
              </a:rPr>
              <a:t> and abuses </a:t>
            </a:r>
            <a:r>
              <a:rPr lang="es-ES" sz="2400" dirty="0" err="1"/>
              <a:t>related</a:t>
            </a:r>
            <a:r>
              <a:rPr lang="es-ES" sz="2400" dirty="0"/>
              <a:t> </a:t>
            </a:r>
            <a:r>
              <a:rPr lang="es-ES" sz="2400" dirty="0" err="1"/>
              <a:t>to</a:t>
            </a:r>
            <a:r>
              <a:rPr lang="es-ES" sz="2400" dirty="0"/>
              <a:t> </a:t>
            </a:r>
            <a:r>
              <a:rPr lang="es-ES" sz="2400" dirty="0" err="1"/>
              <a:t>people's</a:t>
            </a:r>
            <a:r>
              <a:rPr lang="es-ES" sz="2400" dirty="0"/>
              <a:t> </a:t>
            </a:r>
            <a:r>
              <a:rPr lang="es-ES" sz="2400" dirty="0" err="1"/>
              <a:t>rights</a:t>
            </a:r>
            <a:r>
              <a:rPr lang="es-ES" sz="2400" dirty="0"/>
              <a:t>.</a:t>
            </a:r>
          </a:p>
          <a:p>
            <a:pPr lvl="0"/>
            <a:endParaRPr lang="es-ES_tradnl" sz="20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EC2F376-E3BC-210D-B9B0-AE342D670E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70" t="17588" r="50000" b="12966"/>
          <a:stretch/>
        </p:blipFill>
        <p:spPr>
          <a:xfrm>
            <a:off x="226254" y="1324707"/>
            <a:ext cx="3478239" cy="2977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1750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>
            <a:extLst>
              <a:ext uri="{FF2B5EF4-FFF2-40B4-BE49-F238E27FC236}">
                <a16:creationId xmlns:a16="http://schemas.microsoft.com/office/drawing/2014/main" id="{38646AF7-7EF1-0AE1-5DCC-0B8CF1A7DDAF}"/>
              </a:ext>
            </a:extLst>
          </p:cNvPr>
          <p:cNvSpPr txBox="1">
            <a:spLocks/>
          </p:cNvSpPr>
          <p:nvPr/>
        </p:nvSpPr>
        <p:spPr>
          <a:xfrm>
            <a:off x="3833448" y="504989"/>
            <a:ext cx="8238392" cy="584802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es-ES" sz="2400" b="1" dirty="0">
                <a:solidFill>
                  <a:schemeClr val="accent1"/>
                </a:solidFill>
              </a:rPr>
              <a:t>Principio 5:</a:t>
            </a:r>
            <a:r>
              <a:rPr lang="es-ES" sz="2400" dirty="0">
                <a:solidFill>
                  <a:schemeClr val="accent1"/>
                </a:solidFill>
              </a:rPr>
              <a:t> </a:t>
            </a:r>
            <a:r>
              <a:rPr lang="es-ES" sz="2400" b="1" dirty="0">
                <a:solidFill>
                  <a:srgbClr val="FF0000"/>
                </a:solidFill>
              </a:rPr>
              <a:t>Participación activa de las Personas con Discapacidad </a:t>
            </a:r>
            <a:r>
              <a:rPr lang="es-ES" sz="2400" dirty="0">
                <a:solidFill>
                  <a:schemeClr val="accent1"/>
                </a:solidFill>
              </a:rPr>
              <a:t>en la identificación de necesidades, diseño y toma de decisiones sobre las medidas y procedimientos de la asistencia humanitaria.</a:t>
            </a:r>
          </a:p>
          <a:p>
            <a:pPr marL="0" lvl="0" indent="0">
              <a:buNone/>
            </a:pPr>
            <a:r>
              <a:rPr lang="es-ES" sz="2400" b="1" dirty="0" err="1"/>
              <a:t>Principle</a:t>
            </a:r>
            <a:r>
              <a:rPr lang="es-ES" sz="2400" b="1" dirty="0"/>
              <a:t> 5: </a:t>
            </a:r>
            <a:r>
              <a:rPr lang="es-ES" sz="2400" b="1" dirty="0">
                <a:solidFill>
                  <a:srgbClr val="FF0000"/>
                </a:solidFill>
              </a:rPr>
              <a:t>Active </a:t>
            </a:r>
            <a:r>
              <a:rPr lang="es-ES" sz="2400" b="1" dirty="0" err="1">
                <a:solidFill>
                  <a:srgbClr val="FF0000"/>
                </a:solidFill>
              </a:rPr>
              <a:t>participation</a:t>
            </a:r>
            <a:r>
              <a:rPr lang="es-ES" sz="2400" b="1" dirty="0">
                <a:solidFill>
                  <a:srgbClr val="FF0000"/>
                </a:solidFill>
              </a:rPr>
              <a:t> </a:t>
            </a:r>
            <a:r>
              <a:rPr lang="es-ES" sz="2400" b="1" dirty="0" err="1">
                <a:solidFill>
                  <a:srgbClr val="FF0000"/>
                </a:solidFill>
              </a:rPr>
              <a:t>of</a:t>
            </a:r>
            <a:r>
              <a:rPr lang="es-ES" sz="2400" b="1" dirty="0">
                <a:solidFill>
                  <a:srgbClr val="FF0000"/>
                </a:solidFill>
              </a:rPr>
              <a:t> </a:t>
            </a:r>
            <a:r>
              <a:rPr lang="es-ES" sz="2400" b="1" dirty="0" err="1">
                <a:solidFill>
                  <a:srgbClr val="FF0000"/>
                </a:solidFill>
              </a:rPr>
              <a:t>Persons</a:t>
            </a:r>
            <a:r>
              <a:rPr lang="es-ES" sz="2400" b="1" dirty="0">
                <a:solidFill>
                  <a:srgbClr val="FF0000"/>
                </a:solidFill>
              </a:rPr>
              <a:t> </a:t>
            </a:r>
            <a:r>
              <a:rPr lang="es-ES" sz="2400" b="1" dirty="0" err="1">
                <a:solidFill>
                  <a:srgbClr val="FF0000"/>
                </a:solidFill>
              </a:rPr>
              <a:t>with</a:t>
            </a:r>
            <a:r>
              <a:rPr lang="es-ES" sz="2400" b="1" dirty="0">
                <a:solidFill>
                  <a:srgbClr val="FF0000"/>
                </a:solidFill>
              </a:rPr>
              <a:t> </a:t>
            </a:r>
            <a:r>
              <a:rPr lang="es-ES" sz="2400" b="1" dirty="0" err="1">
                <a:solidFill>
                  <a:srgbClr val="FF0000"/>
                </a:solidFill>
              </a:rPr>
              <a:t>Disabilities</a:t>
            </a:r>
            <a:r>
              <a:rPr lang="es-ES" sz="2400" b="1" dirty="0">
                <a:solidFill>
                  <a:srgbClr val="FF0000"/>
                </a:solidFill>
              </a:rPr>
              <a:t> </a:t>
            </a:r>
            <a:r>
              <a:rPr lang="es-ES" sz="2400" dirty="0"/>
              <a:t>in </a:t>
            </a:r>
            <a:r>
              <a:rPr lang="es-ES" sz="2400" dirty="0" err="1"/>
              <a:t>the</a:t>
            </a:r>
            <a:r>
              <a:rPr lang="es-ES" sz="2400" dirty="0"/>
              <a:t> </a:t>
            </a:r>
            <a:r>
              <a:rPr lang="es-ES" sz="2400" dirty="0" err="1"/>
              <a:t>identification</a:t>
            </a:r>
            <a:r>
              <a:rPr lang="es-ES" sz="2400" dirty="0"/>
              <a:t> </a:t>
            </a:r>
            <a:r>
              <a:rPr lang="es-ES" sz="2400" dirty="0" err="1"/>
              <a:t>of</a:t>
            </a:r>
            <a:r>
              <a:rPr lang="es-ES" sz="2400" dirty="0"/>
              <a:t> </a:t>
            </a:r>
            <a:r>
              <a:rPr lang="es-ES" sz="2400" dirty="0" err="1"/>
              <a:t>needs</a:t>
            </a:r>
            <a:r>
              <a:rPr lang="es-ES" sz="2400" dirty="0"/>
              <a:t>, </a:t>
            </a:r>
            <a:r>
              <a:rPr lang="es-ES" sz="2400" dirty="0" err="1"/>
              <a:t>design</a:t>
            </a:r>
            <a:r>
              <a:rPr lang="es-ES" sz="2400" dirty="0"/>
              <a:t> and </a:t>
            </a:r>
            <a:r>
              <a:rPr lang="es-ES" sz="2400" dirty="0" err="1"/>
              <a:t>decision-making</a:t>
            </a:r>
            <a:r>
              <a:rPr lang="es-ES" sz="2400" dirty="0"/>
              <a:t> </a:t>
            </a:r>
            <a:r>
              <a:rPr lang="es-ES" sz="2400" dirty="0" err="1"/>
              <a:t>on</a:t>
            </a:r>
            <a:r>
              <a:rPr lang="es-ES" sz="2400" dirty="0"/>
              <a:t> </a:t>
            </a:r>
            <a:r>
              <a:rPr lang="es-ES" sz="2400" dirty="0" err="1"/>
              <a:t>humanitarian</a:t>
            </a:r>
            <a:r>
              <a:rPr lang="es-ES" sz="2400" dirty="0"/>
              <a:t> </a:t>
            </a:r>
            <a:r>
              <a:rPr lang="es-ES" sz="2400" dirty="0" err="1"/>
              <a:t>assistance</a:t>
            </a:r>
            <a:r>
              <a:rPr lang="es-ES" sz="2400" dirty="0"/>
              <a:t> </a:t>
            </a:r>
            <a:r>
              <a:rPr lang="es-ES" sz="2400" dirty="0" err="1"/>
              <a:t>measures</a:t>
            </a:r>
            <a:r>
              <a:rPr lang="es-ES" sz="2400" dirty="0"/>
              <a:t> and </a:t>
            </a:r>
            <a:r>
              <a:rPr lang="es-ES" sz="2400" dirty="0" err="1"/>
              <a:t>procedures</a:t>
            </a:r>
            <a:r>
              <a:rPr lang="es-ES" sz="2400" dirty="0"/>
              <a:t>.</a:t>
            </a:r>
          </a:p>
          <a:p>
            <a:pPr lvl="0"/>
            <a:endParaRPr lang="es-ES_tradnl" sz="2400" dirty="0"/>
          </a:p>
          <a:p>
            <a:pPr marL="0" lvl="0" indent="0">
              <a:buNone/>
            </a:pPr>
            <a:r>
              <a:rPr lang="es-ES" sz="2400" b="1" dirty="0">
                <a:solidFill>
                  <a:schemeClr val="accent1"/>
                </a:solidFill>
              </a:rPr>
              <a:t>Principio 6:</a:t>
            </a:r>
            <a:r>
              <a:rPr lang="es-ES" sz="2400" dirty="0">
                <a:solidFill>
                  <a:schemeClr val="accent1"/>
                </a:solidFill>
              </a:rPr>
              <a:t> </a:t>
            </a:r>
            <a:r>
              <a:rPr lang="es-ES" sz="2400" b="1" dirty="0">
                <a:solidFill>
                  <a:srgbClr val="FF0000"/>
                </a:solidFill>
              </a:rPr>
              <a:t>Accesibilidad, seguridad y diseño universal</a:t>
            </a:r>
            <a:r>
              <a:rPr lang="es-ES" sz="2400" dirty="0"/>
              <a:t> </a:t>
            </a:r>
            <a:r>
              <a:rPr lang="es-ES" sz="2400" dirty="0">
                <a:solidFill>
                  <a:schemeClr val="accent1"/>
                </a:solidFill>
              </a:rPr>
              <a:t>en la asistencia humanitaria centrada en las personas.</a:t>
            </a:r>
          </a:p>
          <a:p>
            <a:pPr marL="0" lvl="0" indent="0">
              <a:buNone/>
            </a:pPr>
            <a:r>
              <a:rPr lang="es-ES_tradnl" sz="2400" b="1" dirty="0" err="1"/>
              <a:t>Principle</a:t>
            </a:r>
            <a:r>
              <a:rPr lang="es-ES_tradnl" sz="2400" b="1" dirty="0"/>
              <a:t> 6: </a:t>
            </a:r>
            <a:r>
              <a:rPr lang="es-ES_tradnl" sz="2400" b="1" dirty="0" err="1">
                <a:solidFill>
                  <a:srgbClr val="FF0000"/>
                </a:solidFill>
              </a:rPr>
              <a:t>Accessibility</a:t>
            </a:r>
            <a:r>
              <a:rPr lang="es-ES_tradnl" sz="2400" b="1" dirty="0">
                <a:solidFill>
                  <a:srgbClr val="FF0000"/>
                </a:solidFill>
              </a:rPr>
              <a:t>, safety and universal </a:t>
            </a:r>
            <a:r>
              <a:rPr lang="es-ES_tradnl" sz="2400" b="1" dirty="0" err="1">
                <a:solidFill>
                  <a:srgbClr val="FF0000"/>
                </a:solidFill>
              </a:rPr>
              <a:t>design</a:t>
            </a:r>
            <a:r>
              <a:rPr lang="es-ES_tradnl" sz="2400" b="1" dirty="0">
                <a:solidFill>
                  <a:srgbClr val="FF0000"/>
                </a:solidFill>
              </a:rPr>
              <a:t> </a:t>
            </a:r>
            <a:r>
              <a:rPr lang="es-ES_tradnl" sz="2400" dirty="0"/>
              <a:t>in </a:t>
            </a:r>
            <a:r>
              <a:rPr lang="es-ES_tradnl" sz="2400" dirty="0" err="1"/>
              <a:t>people-centered</a:t>
            </a:r>
            <a:r>
              <a:rPr lang="es-ES_tradnl" sz="2400" dirty="0"/>
              <a:t> </a:t>
            </a:r>
            <a:r>
              <a:rPr lang="es-ES_tradnl" sz="2400" dirty="0" err="1"/>
              <a:t>humanitarian</a:t>
            </a:r>
            <a:r>
              <a:rPr lang="es-ES_tradnl" sz="2400" dirty="0"/>
              <a:t> </a:t>
            </a:r>
            <a:r>
              <a:rPr lang="es-ES_tradnl" sz="2400" dirty="0" err="1"/>
              <a:t>assistance</a:t>
            </a:r>
            <a:r>
              <a:rPr lang="es-ES_tradnl" sz="2400" dirty="0"/>
              <a:t>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5B2F8E2-E82A-E7B1-554F-DF03626014C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70" t="17588" r="50000" b="12966"/>
          <a:stretch/>
        </p:blipFill>
        <p:spPr>
          <a:xfrm>
            <a:off x="226254" y="1324707"/>
            <a:ext cx="3478239" cy="2977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0803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2095CDD-5591-60C8-4F70-543F66584483}"/>
              </a:ext>
            </a:extLst>
          </p:cNvPr>
          <p:cNvSpPr txBox="1"/>
          <p:nvPr/>
        </p:nvSpPr>
        <p:spPr>
          <a:xfrm>
            <a:off x="718137" y="439567"/>
            <a:ext cx="1046567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R" sz="4000" dirty="0">
                <a:solidFill>
                  <a:srgbClr val="0070C0"/>
                </a:solidFill>
              </a:rPr>
              <a:t>Dos tipos de Normas / </a:t>
            </a:r>
            <a:r>
              <a:rPr lang="es-CR" sz="4000" dirty="0" err="1"/>
              <a:t>Two</a:t>
            </a:r>
            <a:r>
              <a:rPr lang="es-CR" sz="4000" dirty="0"/>
              <a:t> </a:t>
            </a:r>
            <a:r>
              <a:rPr lang="es-CR" sz="4000" dirty="0" err="1"/>
              <a:t>types</a:t>
            </a:r>
            <a:r>
              <a:rPr lang="es-CR" sz="4000" dirty="0"/>
              <a:t> </a:t>
            </a:r>
            <a:r>
              <a:rPr lang="es-CR" sz="4000" dirty="0" err="1"/>
              <a:t>of</a:t>
            </a:r>
            <a:r>
              <a:rPr lang="es-CR" sz="4000" dirty="0"/>
              <a:t> </a:t>
            </a:r>
            <a:r>
              <a:rPr lang="es-CR" sz="4000" dirty="0" err="1"/>
              <a:t>Standards</a:t>
            </a:r>
            <a:endParaRPr lang="es-CR" sz="40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73A79BB-B799-CD11-2935-33E9E509BEFB}"/>
              </a:ext>
            </a:extLst>
          </p:cNvPr>
          <p:cNvSpPr txBox="1"/>
          <p:nvPr/>
        </p:nvSpPr>
        <p:spPr>
          <a:xfrm>
            <a:off x="1482969" y="1520785"/>
            <a:ext cx="9226062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CR" sz="2200" b="1" i="1" dirty="0">
                <a:solidFill>
                  <a:schemeClr val="accent1"/>
                </a:solidFill>
                <a:latin typeface="+mj-lt"/>
              </a:rPr>
              <a:t>Desarrollar estrategias de inclusión: </a:t>
            </a:r>
            <a:r>
              <a:rPr lang="es-CR" sz="2200" dirty="0">
                <a:solidFill>
                  <a:schemeClr val="accent1"/>
                </a:solidFill>
                <a:latin typeface="+mj-lt"/>
              </a:rPr>
              <a:t>asegurar que el enfoque de discapacidad sea considerado en lo planificación de la preparación, la respuesta y la recuperación de los desastres.</a:t>
            </a:r>
          </a:p>
          <a:p>
            <a:pPr algn="just"/>
            <a:r>
              <a:rPr lang="es-CR" sz="2200" b="1" i="1" dirty="0" err="1">
                <a:latin typeface="+mj-lt"/>
              </a:rPr>
              <a:t>Develop</a:t>
            </a:r>
            <a:r>
              <a:rPr lang="es-CR" sz="2200" b="1" i="1" dirty="0">
                <a:latin typeface="+mj-lt"/>
              </a:rPr>
              <a:t> inclusive </a:t>
            </a:r>
            <a:r>
              <a:rPr lang="es-CR" sz="2200" b="1" i="1" dirty="0" err="1">
                <a:latin typeface="+mj-lt"/>
              </a:rPr>
              <a:t>strategies</a:t>
            </a:r>
            <a:r>
              <a:rPr lang="es-CR" sz="2200" b="1" i="1" dirty="0">
                <a:latin typeface="+mj-lt"/>
              </a:rPr>
              <a:t>: </a:t>
            </a:r>
            <a:r>
              <a:rPr lang="es-CR" sz="2200" dirty="0" err="1">
                <a:latin typeface="+mj-lt"/>
              </a:rPr>
              <a:t>ensure</a:t>
            </a:r>
            <a:r>
              <a:rPr lang="es-CR" sz="2200" dirty="0">
                <a:latin typeface="+mj-lt"/>
              </a:rPr>
              <a:t> </a:t>
            </a:r>
            <a:r>
              <a:rPr lang="es-CR" sz="2200" dirty="0" err="1">
                <a:latin typeface="+mj-lt"/>
              </a:rPr>
              <a:t>that</a:t>
            </a:r>
            <a:r>
              <a:rPr lang="es-CR" sz="2200" dirty="0">
                <a:latin typeface="+mj-lt"/>
              </a:rPr>
              <a:t> </a:t>
            </a:r>
            <a:r>
              <a:rPr lang="es-CR" sz="2200" dirty="0" err="1">
                <a:latin typeface="+mj-lt"/>
              </a:rPr>
              <a:t>the</a:t>
            </a:r>
            <a:r>
              <a:rPr lang="es-CR" sz="2200" dirty="0">
                <a:latin typeface="+mj-lt"/>
              </a:rPr>
              <a:t> </a:t>
            </a:r>
            <a:r>
              <a:rPr lang="es-CR" sz="2200" dirty="0" err="1">
                <a:latin typeface="+mj-lt"/>
              </a:rPr>
              <a:t>disability</a:t>
            </a:r>
            <a:r>
              <a:rPr lang="es-CR" sz="2200" dirty="0">
                <a:latin typeface="+mj-lt"/>
              </a:rPr>
              <a:t> </a:t>
            </a:r>
            <a:r>
              <a:rPr lang="es-CR" sz="2200" dirty="0" err="1">
                <a:latin typeface="+mj-lt"/>
              </a:rPr>
              <a:t>approach</a:t>
            </a:r>
            <a:r>
              <a:rPr lang="es-CR" sz="2200" dirty="0">
                <a:latin typeface="+mj-lt"/>
              </a:rPr>
              <a:t> </a:t>
            </a:r>
            <a:r>
              <a:rPr lang="es-CR" sz="2200" dirty="0" err="1">
                <a:latin typeface="+mj-lt"/>
              </a:rPr>
              <a:t>is</a:t>
            </a:r>
            <a:r>
              <a:rPr lang="es-CR" sz="2200" dirty="0">
                <a:latin typeface="+mj-lt"/>
              </a:rPr>
              <a:t> </a:t>
            </a:r>
            <a:r>
              <a:rPr lang="es-CR" sz="2200" dirty="0" err="1">
                <a:latin typeface="+mj-lt"/>
              </a:rPr>
              <a:t>considered</a:t>
            </a:r>
            <a:r>
              <a:rPr lang="es-CR" sz="2200" dirty="0">
                <a:latin typeface="+mj-lt"/>
              </a:rPr>
              <a:t> in </a:t>
            </a:r>
            <a:r>
              <a:rPr lang="es-CR" sz="2200" dirty="0" err="1">
                <a:latin typeface="+mj-lt"/>
              </a:rPr>
              <a:t>disaster</a:t>
            </a:r>
            <a:r>
              <a:rPr lang="es-CR" sz="2200" dirty="0">
                <a:latin typeface="+mj-lt"/>
              </a:rPr>
              <a:t> </a:t>
            </a:r>
            <a:r>
              <a:rPr lang="es-CR" sz="2200" dirty="0" err="1">
                <a:latin typeface="+mj-lt"/>
              </a:rPr>
              <a:t>preparedness</a:t>
            </a:r>
            <a:r>
              <a:rPr lang="es-CR" sz="2200" dirty="0">
                <a:latin typeface="+mj-lt"/>
              </a:rPr>
              <a:t>, response and </a:t>
            </a:r>
            <a:r>
              <a:rPr lang="es-CR" sz="2200" dirty="0" err="1">
                <a:latin typeface="+mj-lt"/>
              </a:rPr>
              <a:t>recovery</a:t>
            </a:r>
            <a:r>
              <a:rPr lang="es-CR" sz="2200" dirty="0">
                <a:latin typeface="+mj-lt"/>
              </a:rPr>
              <a:t> </a:t>
            </a:r>
            <a:r>
              <a:rPr lang="es-CR" sz="2200" dirty="0" err="1">
                <a:latin typeface="+mj-lt"/>
              </a:rPr>
              <a:t>planning</a:t>
            </a:r>
            <a:r>
              <a:rPr lang="es-CR" sz="2200" dirty="0">
                <a:latin typeface="+mj-lt"/>
              </a:rPr>
              <a:t>.</a:t>
            </a:r>
          </a:p>
          <a:p>
            <a:pPr algn="just"/>
            <a:endParaRPr lang="es-CR" sz="2200" dirty="0">
              <a:latin typeface="+mj-lt"/>
            </a:endParaRPr>
          </a:p>
          <a:p>
            <a:pPr algn="just"/>
            <a:r>
              <a:rPr lang="es-CR" sz="2200" b="1" i="1" dirty="0">
                <a:solidFill>
                  <a:schemeClr val="accent1"/>
                </a:solidFill>
                <a:latin typeface="+mj-lt"/>
              </a:rPr>
              <a:t>Abordar las necesidades de protección y atención adecuada</a:t>
            </a:r>
            <a:r>
              <a:rPr lang="es-CR" sz="2200" i="1" dirty="0">
                <a:solidFill>
                  <a:schemeClr val="accent1"/>
                </a:solidFill>
                <a:latin typeface="+mj-lt"/>
              </a:rPr>
              <a:t>:</a:t>
            </a:r>
            <a:r>
              <a:rPr lang="es-CR" sz="2200" dirty="0">
                <a:solidFill>
                  <a:schemeClr val="accent1"/>
                </a:solidFill>
                <a:latin typeface="+mj-lt"/>
              </a:rPr>
              <a:t> acciones e instrumentos para asegurar la protección y la atención adecuada de las personas con discapacidad en los desastres.</a:t>
            </a:r>
          </a:p>
          <a:p>
            <a:pPr algn="just"/>
            <a:r>
              <a:rPr lang="es-CR" sz="2200" b="1" i="1" dirty="0" err="1">
                <a:latin typeface="+mj-lt"/>
              </a:rPr>
              <a:t>Addressing</a:t>
            </a:r>
            <a:r>
              <a:rPr lang="es-CR" sz="2200" b="1" i="1" dirty="0">
                <a:latin typeface="+mj-lt"/>
              </a:rPr>
              <a:t> </a:t>
            </a:r>
            <a:r>
              <a:rPr lang="es-CR" sz="2200" b="1" i="1" dirty="0" err="1">
                <a:latin typeface="+mj-lt"/>
              </a:rPr>
              <a:t>protection</a:t>
            </a:r>
            <a:r>
              <a:rPr lang="es-CR" sz="2200" b="1" i="1" dirty="0">
                <a:latin typeface="+mj-lt"/>
              </a:rPr>
              <a:t> and </a:t>
            </a:r>
            <a:r>
              <a:rPr lang="es-CR" sz="2200" b="1" i="1" dirty="0" err="1">
                <a:latin typeface="+mj-lt"/>
              </a:rPr>
              <a:t>adequate</a:t>
            </a:r>
            <a:r>
              <a:rPr lang="es-CR" sz="2200" b="1" i="1" dirty="0">
                <a:latin typeface="+mj-lt"/>
              </a:rPr>
              <a:t> care </a:t>
            </a:r>
            <a:r>
              <a:rPr lang="es-CR" sz="2200" b="1" i="1" dirty="0" err="1">
                <a:latin typeface="+mj-lt"/>
              </a:rPr>
              <a:t>needs</a:t>
            </a:r>
            <a:r>
              <a:rPr lang="es-CR" sz="2200" b="1" i="1" dirty="0">
                <a:latin typeface="+mj-lt"/>
              </a:rPr>
              <a:t>: </a:t>
            </a:r>
            <a:r>
              <a:rPr lang="es-CR" sz="2200" dirty="0" err="1">
                <a:latin typeface="+mj-lt"/>
              </a:rPr>
              <a:t>actions</a:t>
            </a:r>
            <a:r>
              <a:rPr lang="es-CR" sz="2200" dirty="0">
                <a:latin typeface="+mj-lt"/>
              </a:rPr>
              <a:t> and </a:t>
            </a:r>
            <a:r>
              <a:rPr lang="es-CR" sz="2200" dirty="0" err="1">
                <a:latin typeface="+mj-lt"/>
              </a:rPr>
              <a:t>instruments</a:t>
            </a:r>
            <a:r>
              <a:rPr lang="es-CR" sz="2200" dirty="0">
                <a:latin typeface="+mj-lt"/>
              </a:rPr>
              <a:t> </a:t>
            </a:r>
            <a:r>
              <a:rPr lang="es-CR" sz="2200" dirty="0" err="1">
                <a:latin typeface="+mj-lt"/>
              </a:rPr>
              <a:t>to</a:t>
            </a:r>
            <a:r>
              <a:rPr lang="es-CR" sz="2200" dirty="0">
                <a:latin typeface="+mj-lt"/>
              </a:rPr>
              <a:t> </a:t>
            </a:r>
            <a:r>
              <a:rPr lang="es-CR" sz="2200" dirty="0" err="1">
                <a:latin typeface="+mj-lt"/>
              </a:rPr>
              <a:t>ensure</a:t>
            </a:r>
            <a:r>
              <a:rPr lang="es-CR" sz="2200" dirty="0">
                <a:latin typeface="+mj-lt"/>
              </a:rPr>
              <a:t> </a:t>
            </a:r>
            <a:r>
              <a:rPr lang="es-CR" sz="2200" dirty="0" err="1">
                <a:latin typeface="+mj-lt"/>
              </a:rPr>
              <a:t>the</a:t>
            </a:r>
            <a:r>
              <a:rPr lang="es-CR" sz="2200" dirty="0">
                <a:latin typeface="+mj-lt"/>
              </a:rPr>
              <a:t> </a:t>
            </a:r>
            <a:r>
              <a:rPr lang="es-CR" sz="2200" dirty="0" err="1">
                <a:latin typeface="+mj-lt"/>
              </a:rPr>
              <a:t>protection</a:t>
            </a:r>
            <a:r>
              <a:rPr lang="es-CR" sz="2200" dirty="0">
                <a:latin typeface="+mj-lt"/>
              </a:rPr>
              <a:t> and </a:t>
            </a:r>
            <a:r>
              <a:rPr lang="es-CR" sz="2200" dirty="0" err="1">
                <a:latin typeface="+mj-lt"/>
              </a:rPr>
              <a:t>adequate</a:t>
            </a:r>
            <a:r>
              <a:rPr lang="es-CR" sz="2200" dirty="0">
                <a:latin typeface="+mj-lt"/>
              </a:rPr>
              <a:t> care </a:t>
            </a:r>
            <a:r>
              <a:rPr lang="es-CR" sz="2200" dirty="0" err="1">
                <a:latin typeface="+mj-lt"/>
              </a:rPr>
              <a:t>of</a:t>
            </a:r>
            <a:r>
              <a:rPr lang="es-CR" sz="2200" dirty="0">
                <a:latin typeface="+mj-lt"/>
              </a:rPr>
              <a:t> </a:t>
            </a:r>
            <a:r>
              <a:rPr lang="es-CR" sz="2200" dirty="0" err="1">
                <a:latin typeface="+mj-lt"/>
              </a:rPr>
              <a:t>persons</a:t>
            </a:r>
            <a:r>
              <a:rPr lang="es-CR" sz="2200" dirty="0">
                <a:latin typeface="+mj-lt"/>
              </a:rPr>
              <a:t> </a:t>
            </a:r>
            <a:r>
              <a:rPr lang="es-CR" sz="2200" dirty="0" err="1">
                <a:latin typeface="+mj-lt"/>
              </a:rPr>
              <a:t>with</a:t>
            </a:r>
            <a:r>
              <a:rPr lang="es-CR" sz="2200" dirty="0">
                <a:latin typeface="+mj-lt"/>
              </a:rPr>
              <a:t> </a:t>
            </a:r>
            <a:r>
              <a:rPr lang="es-CR" sz="2200" dirty="0" err="1">
                <a:latin typeface="+mj-lt"/>
              </a:rPr>
              <a:t>disabilities</a:t>
            </a:r>
            <a:r>
              <a:rPr lang="es-CR" sz="2200" dirty="0">
                <a:latin typeface="+mj-lt"/>
              </a:rPr>
              <a:t> in </a:t>
            </a:r>
            <a:r>
              <a:rPr lang="es-CR" sz="2200" dirty="0" err="1">
                <a:latin typeface="+mj-lt"/>
              </a:rPr>
              <a:t>disasters</a:t>
            </a:r>
            <a:r>
              <a:rPr lang="es-CR" sz="2200" dirty="0">
                <a:latin typeface="+mj-lt"/>
              </a:rPr>
              <a:t>.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E3F04092-0738-8439-1ACA-5F8A3BEA1D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226" y="1520785"/>
            <a:ext cx="967104" cy="967104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839706D1-C7B6-5674-FBFD-DFF7E07D44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225" y="3428999"/>
            <a:ext cx="967105" cy="967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1476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5A9E5871-F4B2-50E6-13EE-8DB1D5D972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D1CF5092-89B8-49CE-D70E-A420C5876F97}"/>
              </a:ext>
            </a:extLst>
          </p:cNvPr>
          <p:cNvSpPr/>
          <p:nvPr/>
        </p:nvSpPr>
        <p:spPr>
          <a:xfrm>
            <a:off x="4233672" y="816934"/>
            <a:ext cx="114963" cy="39267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900B795-32E0-6EDD-99FD-8FED1746651A}"/>
              </a:ext>
            </a:extLst>
          </p:cNvPr>
          <p:cNvSpPr txBox="1"/>
          <p:nvPr/>
        </p:nvSpPr>
        <p:spPr>
          <a:xfrm>
            <a:off x="1260698" y="724337"/>
            <a:ext cx="258302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CONTACT</a:t>
            </a:r>
          </a:p>
          <a:p>
            <a:pPr algn="r"/>
            <a:endParaRPr lang="en-US" sz="2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ángulo 5">
            <a:extLst>
              <a:ext uri="{FF2B5EF4-FFF2-40B4-BE49-F238E27FC236}">
                <a16:creationId xmlns:a16="http://schemas.microsoft.com/office/drawing/2014/main" id="{01ECB8A3-20C3-F088-2AC2-3D7F8A0C33E8}"/>
              </a:ext>
            </a:extLst>
          </p:cNvPr>
          <p:cNvSpPr/>
          <p:nvPr/>
        </p:nvSpPr>
        <p:spPr>
          <a:xfrm>
            <a:off x="4738589" y="805968"/>
            <a:ext cx="4170633" cy="11268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chemeClr val="bg1"/>
                </a:solidFill>
              </a:rPr>
              <a:t>Gerardo Quirós</a:t>
            </a:r>
          </a:p>
          <a:p>
            <a:pPr>
              <a:lnSpc>
                <a:spcPct val="110000"/>
              </a:lnSpc>
            </a:pPr>
            <a:endParaRPr lang="en-US" sz="1600" dirty="0">
              <a:solidFill>
                <a:schemeClr val="bg1"/>
              </a:solidFill>
            </a:endParaRPr>
          </a:p>
          <a:p>
            <a:pPr>
              <a:lnSpc>
                <a:spcPct val="110000"/>
              </a:lnSpc>
            </a:pPr>
            <a:r>
              <a:rPr lang="en-US" sz="2200" dirty="0" err="1">
                <a:solidFill>
                  <a:schemeClr val="bg1"/>
                </a:solidFill>
              </a:rPr>
              <a:t>gerardo.quiros@undp.org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7177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7933</TotalTime>
  <Words>704</Words>
  <Application>Microsoft Macintosh PowerPoint</Application>
  <PresentationFormat>Panorámica</PresentationFormat>
  <Paragraphs>88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7" baseType="lpstr">
      <vt:lpstr>Aptos</vt:lpstr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How difficult could they be in a disaster? ¿Qué tan difíciles podrían ser en un desastre?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Marcelo Gaviño Novillo</dc:creator>
  <cp:lastModifiedBy>Cristina De San Román</cp:lastModifiedBy>
  <cp:revision>171</cp:revision>
  <dcterms:created xsi:type="dcterms:W3CDTF">2024-04-01T22:10:14Z</dcterms:created>
  <dcterms:modified xsi:type="dcterms:W3CDTF">2024-10-16T00:35:34Z</dcterms:modified>
</cp:coreProperties>
</file>